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69" r:id="rId2"/>
    <p:sldId id="353" r:id="rId3"/>
    <p:sldId id="354" r:id="rId4"/>
    <p:sldId id="309" r:id="rId5"/>
    <p:sldId id="355" r:id="rId6"/>
    <p:sldId id="356" r:id="rId7"/>
    <p:sldId id="357" r:id="rId8"/>
    <p:sldId id="351" r:id="rId9"/>
    <p:sldId id="352" r:id="rId10"/>
    <p:sldId id="324" r:id="rId11"/>
    <p:sldId id="262" r:id="rId12"/>
    <p:sldId id="269" r:id="rId13"/>
    <p:sldId id="342" r:id="rId14"/>
    <p:sldId id="343" r:id="rId15"/>
    <p:sldId id="286" r:id="rId16"/>
    <p:sldId id="285" r:id="rId17"/>
    <p:sldId id="280" r:id="rId18"/>
    <p:sldId id="273" r:id="rId19"/>
    <p:sldId id="368" r:id="rId20"/>
    <p:sldId id="367" r:id="rId21"/>
    <p:sldId id="275" r:id="rId22"/>
    <p:sldId id="274" r:id="rId23"/>
    <p:sldId id="373" r:id="rId24"/>
    <p:sldId id="376" r:id="rId25"/>
    <p:sldId id="370" r:id="rId26"/>
    <p:sldId id="277" r:id="rId27"/>
    <p:sldId id="290" r:id="rId28"/>
    <p:sldId id="339" r:id="rId29"/>
    <p:sldId id="347" r:id="rId30"/>
    <p:sldId id="372" r:id="rId31"/>
    <p:sldId id="328" r:id="rId32"/>
    <p:sldId id="349" r:id="rId33"/>
    <p:sldId id="360" r:id="rId34"/>
    <p:sldId id="361" r:id="rId35"/>
    <p:sldId id="362" r:id="rId36"/>
    <p:sldId id="36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01FF"/>
    <a:srgbClr val="F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77" autoAdjust="0"/>
  </p:normalViewPr>
  <p:slideViewPr>
    <p:cSldViewPr>
      <p:cViewPr>
        <p:scale>
          <a:sx n="81" d="100"/>
          <a:sy n="81" d="100"/>
        </p:scale>
        <p:origin x="-2440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DD540-E11B-4BD2-A49C-65440C29B11C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A2956-4135-4CBE-948F-B6CD51CC5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5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While</a:t>
            </a:r>
            <a:r>
              <a:rPr lang="en-US" baseline="0" dirty="0" smtClean="0"/>
              <a:t> I present this, I want you to listen and look at me NOT as a member of the Odd Fellows but as an outsider.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2956-4135-4CBE-948F-B6CD51CC5F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2956-4135-4CBE-948F-B6CD51CC5F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information comes from an article which appeared in "The Fraternal Times" and was based on a survey conducted on a number of existing Lodges and Fraternal Organizations.   I'm not sure the year</a:t>
            </a:r>
            <a:br>
              <a:rPr lang="en-US" dirty="0" smtClean="0"/>
            </a:br>
            <a:r>
              <a:rPr lang="en-US" dirty="0" smtClean="0"/>
              <a:t>this survey was conducted, but it doesn't really matter.  The results are as relevant today as they were when the survey was taken. 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Here's what The Fraternal Times survey said: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19440-20A8-4334-B91C-12792E83311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information comes from an article which appeared in "The Fraternal Times" and was based on a survey conducted on a number of existing Lodges and Fraternal Organizations.   I'm not sure the year</a:t>
            </a:r>
            <a:br>
              <a:rPr lang="en-US" dirty="0" smtClean="0"/>
            </a:br>
            <a:r>
              <a:rPr lang="en-US" dirty="0" smtClean="0"/>
              <a:t>this survey was conducted, but it doesn't really matter.  The results are as relevant today as they were when the survey was taken. 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Here's what The Fraternal Times survey said: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19440-20A8-4334-B91C-12792E83311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There is no need to change our principles and teachings BUT our public appearance and lodge events need to be modernized.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2956-4135-4CBE-948F-B6CD51CC5F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members who are racists, drunkards,</a:t>
            </a:r>
            <a:r>
              <a:rPr lang="en-US" baseline="0" dirty="0" smtClean="0"/>
              <a:t> etc. How will that affect our Order and the way the public look at 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2956-4135-4CBE-948F-B6CD51CC5FA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2956-4135-4CBE-948F-B6CD51CC5FA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2956-4135-4CBE-948F-B6CD51CC5FA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</a:t>
            </a:r>
            <a:r>
              <a:rPr lang="en-US" baseline="0" dirty="0" smtClean="0"/>
              <a:t> many really knows about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2956-4135-4CBE-948F-B6CD51CC5FA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</a:t>
            </a:r>
            <a:r>
              <a:rPr lang="en-US" baseline="0" dirty="0" smtClean="0"/>
              <a:t> many really knows about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2956-4135-4CBE-948F-B6CD51CC5FA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Are they happy?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2956-4135-4CBE-948F-B6CD51CC5FA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Protecting money</a:t>
            </a:r>
            <a:r>
              <a:rPr lang="en-US" baseline="0" dirty="0" smtClean="0"/>
              <a:t> and saving on stocks? How many years have you been a rep?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2956-4135-4CBE-948F-B6CD51CC5FA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Qualitative and </a:t>
            </a:r>
            <a:r>
              <a:rPr lang="en-US" smtClean="0"/>
              <a:t>Quantitave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2956-4135-4CBE-948F-B6CD51CC5FA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</a:t>
            </a:r>
            <a:r>
              <a:rPr lang="en-US" baseline="0" dirty="0" smtClean="0"/>
              <a:t> shifts, technology changes, organization grows or shrinks, leadership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2956-4135-4CBE-948F-B6CD51CC5FA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2956-4135-4CBE-948F-B6CD51CC5FA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Protecting money</a:t>
            </a:r>
            <a:r>
              <a:rPr lang="en-US" baseline="0" dirty="0" smtClean="0"/>
              <a:t> and saving on stocks? How many years have you been a rep?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2956-4135-4CBE-948F-B6CD51CC5FA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Protecting money</a:t>
            </a:r>
            <a:r>
              <a:rPr lang="en-US" baseline="0" dirty="0" smtClean="0"/>
              <a:t> and saving on stocks?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2956-4135-4CBE-948F-B6CD51CC5FA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2956-4135-4CBE-948F-B6CD51CC5FA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Same</a:t>
            </a:r>
            <a:r>
              <a:rPr lang="en-US" baseline="0" dirty="0" smtClean="0"/>
              <a:t> representatives for 15 years?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2956-4135-4CBE-948F-B6CD51CC5FA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If we continue how we do things today…</a:t>
            </a:r>
          </a:p>
          <a:p>
            <a:r>
              <a:rPr lang="en-US" sz="1200" dirty="0" smtClean="0"/>
              <a:t>If we continue how we make decisions the way we do today…</a:t>
            </a:r>
          </a:p>
          <a:p>
            <a:r>
              <a:rPr lang="en-US" sz="1200" dirty="0" smtClean="0"/>
              <a:t>WILL ODD FELLOWSHIP STILL EXIST FOR 200 YEARS AND ONWARDS?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2956-4135-4CBE-948F-B6CD51CC5FA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</a:t>
            </a:r>
            <a:r>
              <a:rPr lang="en-US" baseline="0" dirty="0" smtClean="0"/>
              <a:t> many really knows about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2956-4135-4CBE-948F-B6CD51CC5F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Nobody knows about it</a:t>
            </a:r>
          </a:p>
          <a:p>
            <a:r>
              <a:rPr lang="en-US" dirty="0" smtClean="0"/>
              <a:t>Stuck in a “bunch of old guys” stereotype</a:t>
            </a:r>
          </a:p>
          <a:p>
            <a:r>
              <a:rPr lang="en-US" dirty="0" smtClean="0"/>
              <a:t>trapped in the “secret society” stigma</a:t>
            </a:r>
          </a:p>
          <a:p>
            <a:r>
              <a:rPr lang="en-US" dirty="0" smtClean="0"/>
              <a:t>It a “dead organization”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buearocratic</a:t>
            </a:r>
            <a:r>
              <a:rPr lang="en-US" dirty="0" smtClean="0"/>
              <a:t> organization</a:t>
            </a:r>
          </a:p>
          <a:p>
            <a:r>
              <a:rPr lang="en-US" dirty="0" smtClean="0"/>
              <a:t>“Boring”</a:t>
            </a:r>
          </a:p>
          <a:p>
            <a:r>
              <a:rPr lang="en-US" dirty="0" smtClean="0"/>
              <a:t>Status quo</a:t>
            </a:r>
          </a:p>
          <a:p>
            <a:r>
              <a:rPr lang="en-US" dirty="0" smtClean="0"/>
              <a:t>Specification of job roles in the headquarters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2956-4135-4CBE-948F-B6CD51CC5F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7DA3-D354-445A-9848-FA1F18ACAD8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97F1-C5CB-489B-ABF1-67DECDC81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7DA3-D354-445A-9848-FA1F18ACAD8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97F1-C5CB-489B-ABF1-67DECDC81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7DA3-D354-445A-9848-FA1F18ACAD8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97F1-C5CB-489B-ABF1-67DECDC81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7DA3-D354-445A-9848-FA1F18ACAD8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97F1-C5CB-489B-ABF1-67DECDC81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7DA3-D354-445A-9848-FA1F18ACAD8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97F1-C5CB-489B-ABF1-67DECDC81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7DA3-D354-445A-9848-FA1F18ACAD8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97F1-C5CB-489B-ABF1-67DECDC81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7DA3-D354-445A-9848-FA1F18ACAD8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97F1-C5CB-489B-ABF1-67DECDC81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7DA3-D354-445A-9848-FA1F18ACAD8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97F1-C5CB-489B-ABF1-67DECDC81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7DA3-D354-445A-9848-FA1F18ACAD8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97F1-C5CB-489B-ABF1-67DECDC81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7DA3-D354-445A-9848-FA1F18ACAD8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97F1-C5CB-489B-ABF1-67DECDC81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7DA3-D354-445A-9848-FA1F18ACAD8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97F1-C5CB-489B-ABF1-67DECDC81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E7DA3-D354-445A-9848-FA1F18ACAD8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97F1-C5CB-489B-ABF1-67DECDC81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front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2590801"/>
            <a:ext cx="8839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ea typeface="+mj-ea"/>
                <a:cs typeface="+mj-cs"/>
              </a:rPr>
              <a:t>Just some thoughts to </a:t>
            </a:r>
            <a:r>
              <a:rPr lang="en-US" sz="4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ea typeface="+mj-ea"/>
                <a:cs typeface="+mj-cs"/>
              </a:rPr>
              <a:t>ponder upon…</a:t>
            </a:r>
            <a:endParaRPr kumimoji="0" lang="en-US" sz="4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itchFamily="34" charset="0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600200" y="4495800"/>
            <a:ext cx="6400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 Cond" pitchFamily="34" charset="0"/>
              </a:rPr>
              <a:t>Louie Blake S. Sarmiento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 Cond" pitchFamily="34" charset="0"/>
              </a:rPr>
              <a:t>Master of Arts in Industrial/Organizational Psychology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latin typeface="Franklin Gothic Medium Cond" pitchFamily="34" charset="0"/>
              </a:rPr>
              <a:t>Member, SGL Membership Committee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 Cond" pitchFamily="34" charset="0"/>
              </a:rPr>
              <a:t>Member,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anklin Gothic Medium Cond" pitchFamily="34" charset="0"/>
              </a:rPr>
              <a:t> SGL Revitalization Committee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295400"/>
            <a:ext cx="88392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lvl="1" indent="-457200">
              <a:buFont typeface="Wingdings" pitchFamily="2" charset="2"/>
              <a:buChar char="§"/>
            </a:pPr>
            <a:r>
              <a:rPr lang="en-US" sz="3000" b="1" dirty="0" smtClean="0">
                <a:latin typeface="Franklin Gothic Medium Cond" pitchFamily="34" charset="0"/>
              </a:rPr>
              <a:t>Is our marketing strategy for Odd Fellowship </a:t>
            </a:r>
            <a:r>
              <a:rPr lang="en-US" sz="3000" b="1" dirty="0" smtClean="0">
                <a:solidFill>
                  <a:srgbClr val="FF0000"/>
                </a:solidFill>
                <a:latin typeface="Franklin Gothic Medium Cond" pitchFamily="34" charset="0"/>
              </a:rPr>
              <a:t>up-to-date</a:t>
            </a:r>
            <a:r>
              <a:rPr lang="en-US" sz="3000" b="1" dirty="0" smtClean="0">
                <a:latin typeface="Franklin Gothic Medium Cond" pitchFamily="34" charset="0"/>
              </a:rPr>
              <a:t> or </a:t>
            </a:r>
            <a:r>
              <a:rPr lang="en-US" sz="3000" b="1" dirty="0" smtClean="0">
                <a:solidFill>
                  <a:srgbClr val="FF0000"/>
                </a:solidFill>
                <a:latin typeface="Franklin Gothic Medium Cond" pitchFamily="34" charset="0"/>
              </a:rPr>
              <a:t>out-of-date</a:t>
            </a:r>
            <a:r>
              <a:rPr lang="en-US" sz="3000" b="1" dirty="0" smtClean="0">
                <a:latin typeface="Franklin Gothic Medium Cond" pitchFamily="34" charset="0"/>
              </a:rPr>
              <a:t>?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Do we offer what people look for in an organization?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Do we show what people want to see in an organization?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Are we representing Odd Fellowship very well in public?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Are our values, attitudes and projects appealing to them?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  <a:latin typeface="Franklin Gothic Medium Cond" pitchFamily="34" charset="0"/>
              </a:rPr>
              <a:t>Are our current membership </a:t>
            </a:r>
            <a:r>
              <a:rPr lang="en-US" sz="2400" b="1" dirty="0" smtClean="0">
                <a:solidFill>
                  <a:srgbClr val="3701FF"/>
                </a:solidFill>
                <a:latin typeface="Franklin Gothic Medium Cond" pitchFamily="34" charset="0"/>
              </a:rPr>
              <a:t>CONTENTED </a:t>
            </a:r>
            <a:r>
              <a:rPr lang="en-US" sz="2400" b="1" dirty="0" smtClean="0">
                <a:solidFill>
                  <a:srgbClr val="FF0000"/>
                </a:solidFill>
                <a:latin typeface="Franklin Gothic Medium Cond" pitchFamily="34" charset="0"/>
              </a:rPr>
              <a:t>of our services?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What do our members need?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What products do our members want to see/buy from our organization so they will value Odd Fellowship more?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US" sz="2400" dirty="0" smtClean="0">
              <a:latin typeface="Franklin Gothic Medium Cond" pitchFamily="34" charset="0"/>
            </a:endParaRPr>
          </a:p>
          <a:p>
            <a:pPr marL="914400" lvl="1" indent="-457200"/>
            <a:endParaRPr lang="en-US" sz="24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q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71600"/>
            <a:ext cx="4048912" cy="5386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124200" y="1134533"/>
            <a:ext cx="5791200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What really is the Independent Order of Odd Fellows?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400" dirty="0" smtClean="0">
                <a:latin typeface="Franklin Gothic Medium Cond" pitchFamily="34" charset="0"/>
              </a:rPr>
              <a:t>What is our reason for existence?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400" dirty="0" smtClean="0">
                <a:latin typeface="Franklin Gothic Medium Cond" pitchFamily="34" charset="0"/>
              </a:rPr>
              <a:t>What do we aim to do?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400" dirty="0" smtClean="0">
                <a:latin typeface="Franklin Gothic Medium Cond" pitchFamily="34" charset="0"/>
              </a:rPr>
              <a:t>What do we aim to contribute to humanity?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400" dirty="0" smtClean="0">
                <a:latin typeface="Franklin Gothic Medium Cond" pitchFamily="34" charset="0"/>
              </a:rPr>
              <a:t>How do we plan to attain them?</a:t>
            </a:r>
            <a:endParaRPr lang="en-US" sz="2400" b="1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 How many of our members are knowledgeable about Odd Fellowship?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 How much does the public know about us?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 Can non-members clearly understand what we are about?</a:t>
            </a:r>
            <a:br>
              <a:rPr lang="en-US" sz="2400" dirty="0" smtClean="0">
                <a:latin typeface="Franklin Gothic Medium Cond" pitchFamily="34" charset="0"/>
              </a:rPr>
            </a:br>
            <a:endParaRPr lang="en-US" sz="2400" dirty="0">
              <a:latin typeface="Franklin Gothic Medium Cond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609600"/>
          </a:xfrm>
        </p:spPr>
        <p:txBody>
          <a:bodyPr>
            <a:normAutofit/>
          </a:bodyPr>
          <a:lstStyle/>
          <a:p>
            <a:pPr lvl="0" algn="l"/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I. TASK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668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To improve and elevate the character of man (and woman)?</a:t>
            </a:r>
          </a:p>
          <a:p>
            <a:pPr>
              <a:buNone/>
            </a:pPr>
            <a:r>
              <a:rPr lang="en-US" sz="2400" dirty="0" smtClean="0">
                <a:latin typeface="Franklin Gothic Medium Cond" pitchFamily="34" charset="0"/>
              </a:rPr>
              <a:t>	</a:t>
            </a:r>
            <a:r>
              <a:rPr lang="en-US" sz="2400" dirty="0" smtClean="0">
                <a:solidFill>
                  <a:srgbClr val="3701FF"/>
                </a:solidFill>
                <a:latin typeface="Franklin Gothic Medium Cond" pitchFamily="34" charset="0"/>
              </a:rPr>
              <a:t>WHAAAAAAT?</a:t>
            </a:r>
          </a:p>
          <a:p>
            <a:pPr>
              <a:buNone/>
            </a:pPr>
            <a:r>
              <a:rPr lang="en-US" sz="2400" dirty="0" smtClean="0">
                <a:solidFill>
                  <a:srgbClr val="3701FF"/>
                </a:solidFill>
                <a:latin typeface="Franklin Gothic Medium Cond" pitchFamily="34" charset="0"/>
              </a:rPr>
              <a:t>	HOW?</a:t>
            </a:r>
            <a:endParaRPr lang="en-US" sz="2400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Make the world a better place?</a:t>
            </a:r>
          </a:p>
          <a:p>
            <a:pPr>
              <a:buNone/>
            </a:pPr>
            <a:r>
              <a:rPr lang="en-US" sz="2400" dirty="0" smtClean="0">
                <a:solidFill>
                  <a:srgbClr val="3701FF"/>
                </a:solidFill>
                <a:latin typeface="Franklin Gothic Medium Cond" pitchFamily="34" charset="0"/>
              </a:rPr>
              <a:t>	OH REEEEALLLY?</a:t>
            </a:r>
          </a:p>
          <a:p>
            <a:pPr>
              <a:buNone/>
            </a:pPr>
            <a:r>
              <a:rPr lang="en-US" sz="2400" dirty="0" smtClean="0">
                <a:solidFill>
                  <a:srgbClr val="3701FF"/>
                </a:solidFill>
                <a:latin typeface="Franklin Gothic Medium Cond" pitchFamily="34" charset="0"/>
              </a:rPr>
              <a:t>	HOW?</a:t>
            </a:r>
            <a:endParaRPr lang="en-US" sz="2400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Visit the sick, relieve the distressed, bury the dead and educate the orphans?</a:t>
            </a:r>
          </a:p>
          <a:p>
            <a:pPr>
              <a:buNone/>
            </a:pPr>
            <a:r>
              <a:rPr lang="en-US" sz="2400" dirty="0" smtClean="0">
                <a:latin typeface="Franklin Gothic Medium Cond" pitchFamily="34" charset="0"/>
              </a:rPr>
              <a:t>	</a:t>
            </a:r>
            <a:r>
              <a:rPr lang="en-US" sz="2400" dirty="0" smtClean="0">
                <a:solidFill>
                  <a:srgbClr val="3701FF"/>
                </a:solidFill>
                <a:latin typeface="Franklin Gothic Medium Cond" pitchFamily="34" charset="0"/>
              </a:rPr>
              <a:t>THAT’S IT?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DO WE OFFER WHAT THE CURRENT GENERATION WANT TO ACCOMPLISH?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If so, do the public actually know about it???</a:t>
            </a:r>
          </a:p>
          <a:p>
            <a:pPr>
              <a:buNone/>
            </a:pPr>
            <a:endParaRPr lang="en-US" sz="2400" dirty="0" smtClean="0">
              <a:latin typeface="Franklin Gothic Medium Cond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rgbClr val="3701FF"/>
              </a:solidFill>
              <a:latin typeface="Franklin Gothic Medium Cond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609600"/>
          </a:xfrm>
        </p:spPr>
        <p:txBody>
          <a:bodyPr>
            <a:normAutofit/>
          </a:bodyPr>
          <a:lstStyle/>
          <a:p>
            <a:pPr lvl="0"/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What is the Odd Fellows? (Members)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3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3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3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3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3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3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3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93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93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93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93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93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193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93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93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93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193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193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93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93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193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193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93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193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193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193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93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93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193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193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18238"/>
            <a:ext cx="6629400" cy="639762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Fraternal times survey (2012)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229600" cy="4953000"/>
          </a:xfrm>
        </p:spPr>
        <p:txBody>
          <a:bodyPr>
            <a:noAutofit/>
          </a:bodyPr>
          <a:lstStyle/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Franklin Gothic Medium Cond" pitchFamily="34" charset="0"/>
              </a:rPr>
              <a:t>To fight disease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Franklin Gothic Medium Cond" pitchFamily="34" charset="0"/>
              </a:rPr>
              <a:t>To fight hunger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Franklin Gothic Medium Cond" pitchFamily="34" charset="0"/>
              </a:rPr>
              <a:t>To fight poverty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Franklin Gothic Medium Cond" pitchFamily="34" charset="0"/>
              </a:rPr>
              <a:t>To work on the environment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Franklin Gothic Medium Cond" pitchFamily="34" charset="0"/>
              </a:rPr>
              <a:t>To go on charity walks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Franklin Gothic Medium Cond" pitchFamily="34" charset="0"/>
              </a:rPr>
              <a:t>To help humanity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Franklin Gothic Medium Cond" pitchFamily="34" charset="0"/>
              </a:rPr>
              <a:t>To work with equality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Franklin Gothic Medium Cond" pitchFamily="34" charset="0"/>
              </a:rPr>
              <a:t>To have fun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Franklin Gothic Medium Cond" pitchFamily="34" charset="0"/>
              </a:rPr>
              <a:t>To have family events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Franklin Gothic Medium Cond" pitchFamily="34" charset="0"/>
              </a:rPr>
              <a:t>To work on education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Franklin Gothic Medium Cond" pitchFamily="34" charset="0"/>
              </a:rPr>
              <a:t>To work in the community</a:t>
            </a:r>
            <a:endParaRPr lang="en-US" cap="small" dirty="0" smtClean="0">
              <a:latin typeface="Franklin Gothic Medium Con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74638"/>
            <a:ext cx="84582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bg1"/>
                </a:solidFill>
                <a:latin typeface="Franklin Gothic Medium Cond" pitchFamily="34" charset="0"/>
              </a:rPr>
              <a:t>WHAT PEOPLE </a:t>
            </a:r>
            <a:r>
              <a:rPr lang="en-US" sz="3200" b="1" dirty="0" smtClean="0">
                <a:solidFill>
                  <a:srgbClr val="FF2929"/>
                </a:solidFill>
                <a:latin typeface="Franklin Gothic Medium Cond" pitchFamily="34" charset="0"/>
              </a:rPr>
              <a:t>WANT</a:t>
            </a:r>
            <a:r>
              <a:rPr lang="en-US" sz="2400" dirty="0" smtClean="0">
                <a:solidFill>
                  <a:srgbClr val="FF2929"/>
                </a:solidFill>
                <a:latin typeface="Franklin Gothic Medium Cond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Medium Cond" pitchFamily="34" charset="0"/>
              </a:rPr>
              <a:t>IN AN ORGANIZATION THEY WOULD LIKE TO JOIN: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43600"/>
            <a:ext cx="6629400" cy="639762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Fraternal times survey (2012)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4953000"/>
          </a:xfrm>
        </p:spPr>
        <p:txBody>
          <a:bodyPr>
            <a:noAutofit/>
          </a:bodyPr>
          <a:lstStyle/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Franklin Gothic Medium Cond" pitchFamily="34" charset="0"/>
              </a:rPr>
              <a:t>Status quo organizations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Franklin Gothic Medium Cond" pitchFamily="34" charset="0"/>
              </a:rPr>
              <a:t>Boring routines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Franklin Gothic Medium Cond" pitchFamily="34" charset="0"/>
              </a:rPr>
              <a:t>Memory work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Franklin Gothic Medium Cond" pitchFamily="34" charset="0"/>
              </a:rPr>
              <a:t>Too much death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Franklin Gothic Medium Cond" pitchFamily="34" charset="0"/>
              </a:rPr>
              <a:t>Discrimination (racism, gender discrimination, etc.)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Franklin Gothic Medium Cond" pitchFamily="34" charset="0"/>
              </a:rPr>
              <a:t>Inequality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Franklin Gothic Medium Cond" pitchFamily="34" charset="0"/>
              </a:rPr>
              <a:t>Cliques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Franklin Gothic Medium Cond" pitchFamily="34" charset="0"/>
              </a:rPr>
              <a:t>Closed-mind sets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Franklin Gothic Medium Cond" pitchFamily="34" charset="0"/>
              </a:rPr>
              <a:t>Out-dated values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74638"/>
            <a:ext cx="84582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bg1"/>
                </a:solidFill>
                <a:latin typeface="Franklin Gothic Medium Cond" pitchFamily="34" charset="0"/>
              </a:rPr>
              <a:t>WHAT PEOPLE </a:t>
            </a:r>
            <a:r>
              <a:rPr lang="en-US" sz="3200" b="1" dirty="0" smtClean="0">
                <a:solidFill>
                  <a:srgbClr val="FF2929"/>
                </a:solidFill>
                <a:latin typeface="Franklin Gothic Medium Cond" pitchFamily="34" charset="0"/>
              </a:rPr>
              <a:t>DON’T WANT</a:t>
            </a:r>
            <a:r>
              <a:rPr lang="en-US" sz="2400" dirty="0" smtClean="0">
                <a:solidFill>
                  <a:srgbClr val="FF2929"/>
                </a:solidFill>
                <a:latin typeface="Franklin Gothic Medium Cond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Medium Cond" pitchFamily="34" charset="0"/>
              </a:rPr>
              <a:t>IN AN ORGANIZATION THEY WOULD LIKE TO JOIN: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ckground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-55418"/>
            <a:ext cx="9144000" cy="6913418"/>
          </a:xfrm>
        </p:spPr>
      </p:pic>
      <p:sp>
        <p:nvSpPr>
          <p:cNvPr id="5" name="Rectangle 4"/>
          <p:cNvSpPr/>
          <p:nvPr/>
        </p:nvSpPr>
        <p:spPr>
          <a:xfrm>
            <a:off x="1905000" y="533400"/>
            <a:ext cx="69342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 Should we adopt an international mission and vision fit in the 21</a:t>
            </a:r>
            <a:r>
              <a:rPr lang="en-US" sz="2400" baseline="30000" dirty="0" smtClean="0">
                <a:latin typeface="Franklin Gothic Medium Cond" pitchFamily="34" charset="0"/>
              </a:rPr>
              <a:t>st</a:t>
            </a:r>
            <a:r>
              <a:rPr lang="en-US" sz="2400" dirty="0" smtClean="0">
                <a:latin typeface="Franklin Gothic Medium Cond" pitchFamily="34" charset="0"/>
              </a:rPr>
              <a:t> Century and onwards but truly related to our original principles?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Franklin Gothic Medium Cond" pitchFamily="34" charset="0"/>
              </a:rPr>
              <a:t>That is specific.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Franklin Gothic Medium Cond" pitchFamily="34" charset="0"/>
              </a:rPr>
              <a:t>That is not be vague.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Franklin Gothic Medium Cond" pitchFamily="34" charset="0"/>
              </a:rPr>
              <a:t>That sounds attainable.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Franklin Gothic Medium Cond" pitchFamily="34" charset="0"/>
              </a:rPr>
              <a:t>That doesn’t sound like a “cliché”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Franklin Gothic Medium Cond" pitchFamily="34" charset="0"/>
              </a:rPr>
              <a:t>That we can </a:t>
            </a:r>
            <a:r>
              <a:rPr lang="en-US" sz="4500" dirty="0" smtClean="0">
                <a:solidFill>
                  <a:srgbClr val="FF0000"/>
                </a:solidFill>
                <a:latin typeface="Franklin Gothic Medium Cond" pitchFamily="34" charset="0"/>
              </a:rPr>
              <a:t>ALL</a:t>
            </a:r>
            <a:r>
              <a:rPr lang="en-US" sz="2400" dirty="0" smtClean="0">
                <a:latin typeface="Franklin Gothic Medium Cond" pitchFamily="34" charset="0"/>
              </a:rPr>
              <a:t> agree of?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Franklin Gothic Medium Cond" pitchFamily="34" charset="0"/>
              </a:rPr>
              <a:t>That we can </a:t>
            </a:r>
            <a:r>
              <a:rPr lang="en-US" sz="4000" dirty="0" smtClean="0">
                <a:solidFill>
                  <a:srgbClr val="FF0000"/>
                </a:solidFill>
                <a:latin typeface="Franklin Gothic Medium Cond" pitchFamily="34" charset="0"/>
              </a:rPr>
              <a:t>ALL</a:t>
            </a:r>
            <a:r>
              <a:rPr lang="en-US" sz="2400" dirty="0" smtClean="0">
                <a:latin typeface="Franklin Gothic Medium Cond" pitchFamily="34" charset="0"/>
              </a:rPr>
              <a:t> practice and achieve as Odd Fellows?</a:t>
            </a:r>
          </a:p>
          <a:p>
            <a:endParaRPr lang="en-US" sz="2400" dirty="0" smtClean="0">
              <a:latin typeface="Franklin Gothic Medium Cond" pitchFamily="34" charset="0"/>
            </a:endParaRPr>
          </a:p>
          <a:p>
            <a:r>
              <a:rPr lang="en-US" sz="2400" dirty="0" smtClean="0">
                <a:latin typeface="Franklin Gothic Medium Cond" pitchFamily="34" charset="0"/>
              </a:rPr>
              <a:t> </a:t>
            </a:r>
            <a:endParaRPr lang="en-US" sz="24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german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764117"/>
            <a:ext cx="2895600" cy="170329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28600"/>
            <a:ext cx="8534400" cy="5638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 smtClean="0">
                <a:latin typeface="Franklin Gothic Medium Cond" pitchFamily="34" charset="0"/>
              </a:rPr>
              <a:t>Is the Odd Fellows really the largest UNITED fraternal Order in the world under one head”?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dirty="0" smtClean="0">
              <a:latin typeface="Franklin Gothic Medium Cond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dirty="0" smtClean="0">
              <a:latin typeface="Franklin Gothic Medium Cond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dirty="0" smtClean="0">
              <a:latin typeface="Franklin Gothic Medium Cond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dirty="0" smtClean="0">
              <a:latin typeface="Franklin Gothic Medium Cond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dirty="0" smtClean="0">
              <a:latin typeface="Franklin Gothic Medium Cond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latin typeface="Franklin Gothic Medium Cond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latin typeface="Franklin Gothic Medium Cond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 smtClean="0">
                <a:latin typeface="Franklin Gothic Medium Cond" pitchFamily="34" charset="0"/>
              </a:rPr>
              <a:t>Marketing wise as an “international” Fraternity: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Franklin Gothic Medium Cond" pitchFamily="34" charset="0"/>
              </a:rPr>
              <a:t>We do not have a “united” trade name (public name) that the public would recognize that we </a:t>
            </a:r>
            <a:r>
              <a:rPr lang="en-US" sz="2800" dirty="0" smtClean="0">
                <a:solidFill>
                  <a:srgbClr val="FF0000"/>
                </a:solidFill>
                <a:latin typeface="Franklin Gothic Medium Cond" pitchFamily="34" charset="0"/>
              </a:rPr>
              <a:t>ALL</a:t>
            </a:r>
            <a:r>
              <a:rPr lang="en-US" sz="2400" dirty="0" smtClean="0">
                <a:latin typeface="Franklin Gothic Medium Cond" pitchFamily="34" charset="0"/>
              </a:rPr>
              <a:t> belong to one group.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Franklin Gothic Medium Cond" pitchFamily="34" charset="0"/>
              </a:rPr>
              <a:t>We do not have a “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 Cond" pitchFamily="34" charset="0"/>
              </a:rPr>
              <a:t>united” worldwide logo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 Cond" pitchFamily="34" charset="0"/>
              </a:rPr>
              <a:t> that looks </a:t>
            </a:r>
            <a:r>
              <a:rPr lang="en-US" sz="2400" dirty="0" smtClean="0">
                <a:latin typeface="Franklin Gothic Medium Cond" pitchFamily="34" charset="0"/>
              </a:rPr>
              <a:t>exactly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 Cond" pitchFamily="34" charset="0"/>
              </a:rPr>
              <a:t>the same.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Medium Cond" pitchFamily="34" charset="0"/>
            </a:endParaRPr>
          </a:p>
        </p:txBody>
      </p:sp>
      <p:pic>
        <p:nvPicPr>
          <p:cNvPr id="9" name="Picture 8" descr="ord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914400"/>
            <a:ext cx="3130109" cy="1602317"/>
          </a:xfrm>
          <a:prstGeom prst="rect">
            <a:avLst/>
          </a:prstGeom>
        </p:spPr>
      </p:pic>
      <p:pic>
        <p:nvPicPr>
          <p:cNvPr id="10" name="Picture 9" descr="swi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2286000"/>
            <a:ext cx="2958084" cy="1369483"/>
          </a:xfrm>
          <a:prstGeom prst="rect">
            <a:avLst/>
          </a:prstGeom>
        </p:spPr>
      </p:pic>
      <p:pic>
        <p:nvPicPr>
          <p:cNvPr id="11" name="Picture 10" descr="ioo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2362200"/>
            <a:ext cx="2575638" cy="1301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1849740"/>
            <a:ext cx="9753600" cy="88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609600"/>
          </a:xfrm>
        </p:spPr>
        <p:txBody>
          <a:bodyPr>
            <a:noAutofit/>
          </a:bodyPr>
          <a:lstStyle/>
          <a:p>
            <a:pPr lvl="0"/>
            <a:r>
              <a:rPr lang="en-US" sz="2500" b="1" dirty="0" smtClean="0">
                <a:latin typeface="Franklin Gothic Medium Cond" pitchFamily="34" charset="0"/>
              </a:rPr>
              <a:t>So, should we adopt an international trade name and logo that really looks the same?</a:t>
            </a:r>
            <a:endParaRPr lang="en-US" sz="2500" b="1" dirty="0">
              <a:latin typeface="Franklin Gothic Medium Cond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371600"/>
            <a:ext cx="7620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sz="3200" dirty="0"/>
          </a:p>
        </p:txBody>
      </p:sp>
      <p:pic>
        <p:nvPicPr>
          <p:cNvPr id="5" name="Picture 4" descr="demolay-internatio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00200"/>
            <a:ext cx="4397700" cy="2286000"/>
          </a:xfrm>
          <a:prstGeom prst="rect">
            <a:avLst/>
          </a:prstGeom>
        </p:spPr>
      </p:pic>
      <p:pic>
        <p:nvPicPr>
          <p:cNvPr id="8" name="Picture 7" descr="RotaryWhe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219200"/>
            <a:ext cx="3267456" cy="3261214"/>
          </a:xfrm>
          <a:prstGeom prst="rect">
            <a:avLst/>
          </a:prstGeom>
        </p:spPr>
      </p:pic>
      <p:pic>
        <p:nvPicPr>
          <p:cNvPr id="10" name="Picture 9" descr="secre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4495800"/>
            <a:ext cx="5867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6096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500" b="1" dirty="0" smtClean="0">
                <a:solidFill>
                  <a:schemeClr val="bg1"/>
                </a:solidFill>
                <a:latin typeface="Franklin Gothic Medium Cond" pitchFamily="34" charset="0"/>
              </a:rPr>
              <a:t>Should we adopt a universal slogan?</a:t>
            </a:r>
            <a:endParaRPr lang="en-US" sz="3500" b="1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143000"/>
            <a:ext cx="81534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 Slogan: </a:t>
            </a:r>
            <a:r>
              <a:rPr lang="en-US" sz="2400" dirty="0" smtClean="0">
                <a:latin typeface="Franklin Gothic Medium Cond" pitchFamily="34" charset="0"/>
              </a:rPr>
              <a:t>a phrase that expresses the aims and nature of the Odd Fellows as a fraternal organization:</a:t>
            </a:r>
          </a:p>
          <a:p>
            <a:pPr lvl="2">
              <a:buFont typeface="Wingdings" pitchFamily="2" charset="2"/>
              <a:buChar char="ü"/>
            </a:pPr>
            <a:r>
              <a:rPr lang="en-US" sz="2400" dirty="0" smtClean="0">
                <a:latin typeface="Franklin Gothic Medium Cond" pitchFamily="34" charset="0"/>
              </a:rPr>
              <a:t> Must summarize what we do as an organization</a:t>
            </a:r>
          </a:p>
          <a:p>
            <a:pPr lvl="2">
              <a:buFont typeface="Wingdings" pitchFamily="2" charset="2"/>
              <a:buChar char="ü"/>
            </a:pPr>
            <a:r>
              <a:rPr lang="en-US" sz="2400" dirty="0" smtClean="0">
                <a:latin typeface="Franklin Gothic Medium Cond" pitchFamily="34" charset="0"/>
              </a:rPr>
              <a:t> Must be ‘catchy’</a:t>
            </a:r>
          </a:p>
          <a:p>
            <a:pPr lvl="2">
              <a:buFont typeface="Wingdings" pitchFamily="2" charset="2"/>
              <a:buChar char="ü"/>
            </a:pPr>
            <a:r>
              <a:rPr lang="en-US" sz="2400" dirty="0" smtClean="0">
                <a:latin typeface="Franklin Gothic Medium Cond" pitchFamily="34" charset="0"/>
              </a:rPr>
              <a:t>Must be ‘easily’ understandable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Franklin Gothic Medium Con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latin typeface="Franklin Gothic Medium Cond" pitchFamily="34" charset="0"/>
            </a:endParaRPr>
          </a:p>
        </p:txBody>
      </p:sp>
      <p:pic>
        <p:nvPicPr>
          <p:cNvPr id="5" name="Picture 4" descr="nike-just-do-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200400"/>
            <a:ext cx="1905000" cy="1905000"/>
          </a:xfrm>
          <a:prstGeom prst="rect">
            <a:avLst/>
          </a:prstGeom>
        </p:spPr>
      </p:pic>
      <p:pic>
        <p:nvPicPr>
          <p:cNvPr id="8" name="Picture 7" descr="KC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334000"/>
            <a:ext cx="5404717" cy="1295400"/>
          </a:xfrm>
          <a:prstGeom prst="rect">
            <a:avLst/>
          </a:prstGeom>
        </p:spPr>
      </p:pic>
      <p:pic>
        <p:nvPicPr>
          <p:cNvPr id="10" name="Picture 9" descr="slog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3276600"/>
            <a:ext cx="2362200" cy="1913042"/>
          </a:xfrm>
          <a:prstGeom prst="rect">
            <a:avLst/>
          </a:prstGeom>
        </p:spPr>
      </p:pic>
      <p:pic>
        <p:nvPicPr>
          <p:cNvPr id="9" name="Picture 8" descr="taking_good_men_print-r4f44f284000b4d7e83b5e28cda0968a4_w2j_8byvr_5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32004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Should we also adopt our founding date in our international trademark?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066800"/>
            <a:ext cx="8001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 The Independent Order of Odd Fellows was founded on April 26, 1819.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Franklin Gothic Medium Con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Franklin Gothic Medium Cond" pitchFamily="34" charset="0"/>
              </a:rPr>
              <a:t>Example: Since 1819 or Est. 1819</a:t>
            </a:r>
            <a:endParaRPr lang="en-US" sz="2400" dirty="0">
              <a:latin typeface="Franklin Gothic Medium Cond" pitchFamily="34" charset="0"/>
            </a:endParaRPr>
          </a:p>
        </p:txBody>
      </p:sp>
      <p:pic>
        <p:nvPicPr>
          <p:cNvPr id="10" name="Picture 9" descr="Odd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276600"/>
            <a:ext cx="7924800" cy="2005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-1143000"/>
            <a:ext cx="98298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q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0987" y="76200"/>
            <a:ext cx="3662387" cy="6705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457200"/>
            <a:ext cx="6019800" cy="57451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Why did you become a member of the Odd Fellows?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How long have you been an Odd Fellow?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What made you stay as an “involved” member</a:t>
            </a:r>
            <a:r>
              <a:rPr lang="en-US" sz="2400" b="1" dirty="0" smtClean="0">
                <a:latin typeface="Franklin Gothic Medium Cond" pitchFamily="34" charset="0"/>
              </a:rPr>
              <a:t>?</a:t>
            </a:r>
            <a:endParaRPr lang="en-US" sz="2400" b="1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How many members does your lodge have NOW?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How many members do you initiate in a year?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How many of them STAY as members</a:t>
            </a:r>
            <a:r>
              <a:rPr lang="en-US" sz="2400" b="1" dirty="0" smtClean="0">
                <a:latin typeface="Franklin Gothic Medium Cond" pitchFamily="34" charset="0"/>
              </a:rPr>
              <a:t>?</a:t>
            </a:r>
            <a:endParaRPr lang="en-US" sz="2400" b="1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How many members are ‘actually’ involved in your lodge?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Did you ever  wondered or asked why they did not stay?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Or did you ever  wondered why your lodge doesn’t attract people to join and stay as members?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DID YOU GET  THE ANSWERS?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WHAT DID YOUR LODGE DO AFTERWARDS?</a:t>
            </a:r>
          </a:p>
          <a:p>
            <a:pPr>
              <a:buNone/>
            </a:pPr>
            <a:endParaRPr lang="en-US" sz="2400" dirty="0" smtClean="0">
              <a:latin typeface="Franklin Gothic Medium Cond" pitchFamily="34" charset="0"/>
            </a:endParaRPr>
          </a:p>
          <a:p>
            <a:pPr>
              <a:buNone/>
            </a:pPr>
            <a:endParaRPr lang="en-US" sz="2400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93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93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193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193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93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93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193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193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93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193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193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193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93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193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193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193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Possibilities?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066800"/>
            <a:ext cx="8001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sz="2400" dirty="0">
              <a:latin typeface="Franklin Gothic Medium Cond" pitchFamily="34" charset="0"/>
            </a:endParaRPr>
          </a:p>
        </p:txBody>
      </p:sp>
      <p:pic>
        <p:nvPicPr>
          <p:cNvPr id="6" name="Picture 5" descr="IOO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990600"/>
            <a:ext cx="4419600" cy="2099810"/>
          </a:xfrm>
          <a:prstGeom prst="rect">
            <a:avLst/>
          </a:prstGeom>
        </p:spPr>
      </p:pic>
      <p:pic>
        <p:nvPicPr>
          <p:cNvPr id="8" name="Picture 7" descr="odd fellows worldw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876800"/>
            <a:ext cx="7491307" cy="1828800"/>
          </a:xfrm>
          <a:prstGeom prst="rect">
            <a:avLst/>
          </a:prstGeom>
        </p:spPr>
      </p:pic>
      <p:pic>
        <p:nvPicPr>
          <p:cNvPr id="9" name="Picture 8" descr="rebekah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066800"/>
            <a:ext cx="2438400" cy="2997665"/>
          </a:xfrm>
          <a:prstGeom prst="rect">
            <a:avLst/>
          </a:prstGeom>
        </p:spPr>
      </p:pic>
      <p:pic>
        <p:nvPicPr>
          <p:cNvPr id="10" name="Picture 9" descr="Odd Fellows Internatio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3352800"/>
            <a:ext cx="2971800" cy="14465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93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93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3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93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93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93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609600"/>
          </a:xfrm>
        </p:spPr>
        <p:txBody>
          <a:bodyPr>
            <a:normAutofit/>
          </a:bodyPr>
          <a:lstStyle/>
          <a:p>
            <a:pPr lvl="0" algn="l"/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haroni" pitchFamily="2" charset="-79"/>
              </a:rPr>
              <a:t>II. PEOPLE ANALYSIS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1295400"/>
            <a:ext cx="45720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 Who REALLY is an Odd Fellow?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 How should an Odd Fellow think and act as a person?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Franklin Gothic Medium Cond" pitchFamily="34" charset="0"/>
              </a:rPr>
              <a:t>Many say it is a “way of life”,</a:t>
            </a:r>
          </a:p>
          <a:p>
            <a:pPr lvl="1"/>
            <a:r>
              <a:rPr lang="en-US" sz="2400" dirty="0" smtClean="0">
                <a:latin typeface="Franklin Gothic Medium Cond" pitchFamily="34" charset="0"/>
              </a:rPr>
              <a:t>What then is the way of life of an Odd Fellow?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Franklin Gothic Medium Cond" pitchFamily="34" charset="0"/>
              </a:rPr>
              <a:t>Do we really practice Odd Fellowship?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 Are our members’ values and attitudes aligned?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Should we formulate an Odd Fellows “</a:t>
            </a:r>
            <a:r>
              <a:rPr lang="en-US" sz="2400" dirty="0" smtClean="0">
                <a:solidFill>
                  <a:srgbClr val="3701FF"/>
                </a:solidFill>
                <a:latin typeface="Franklin Gothic Medium Cond" pitchFamily="34" charset="0"/>
              </a:rPr>
              <a:t>Code of Ethics</a:t>
            </a:r>
            <a:r>
              <a:rPr lang="en-US" sz="2400" dirty="0" smtClean="0">
                <a:latin typeface="Franklin Gothic Medium Cond" pitchFamily="34" charset="0"/>
              </a:rPr>
              <a:t>” based on the rituals and teachings of the Order?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Franklin Gothic Medium Cond" pitchFamily="34" charset="0"/>
            </a:endParaRPr>
          </a:p>
          <a:p>
            <a:endParaRPr lang="en-US" sz="2400" dirty="0" smtClean="0">
              <a:latin typeface="Franklin Gothic Medium Cond" pitchFamily="34" charset="0"/>
            </a:endParaRPr>
          </a:p>
        </p:txBody>
      </p:sp>
      <p:pic>
        <p:nvPicPr>
          <p:cNvPr id="5" name="Picture 4" descr="7s framew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447800"/>
            <a:ext cx="37338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82957" y="-2133600"/>
            <a:ext cx="11926957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371600"/>
            <a:ext cx="7620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8" name="Picture 7" descr="q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85800" y="228600"/>
            <a:ext cx="4997500" cy="6248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05200" y="457200"/>
            <a:ext cx="4953000" cy="5897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Are our rituals effective in improving and elevating the character of our membership?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 Are our objectives and purposes as a fraternity clearly stated in our rituals?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 Do the majority of our membership </a:t>
            </a:r>
            <a:r>
              <a:rPr lang="en-US" sz="3200" dirty="0" smtClean="0">
                <a:solidFill>
                  <a:srgbClr val="3701FF"/>
                </a:solidFill>
                <a:latin typeface="Franklin Gothic Medium Cond" pitchFamily="34" charset="0"/>
              </a:rPr>
              <a:t>understand</a:t>
            </a:r>
            <a:r>
              <a:rPr lang="en-US" sz="2400" dirty="0" smtClean="0">
                <a:latin typeface="Franklin Gothic Medium Cond" pitchFamily="34" charset="0"/>
              </a:rPr>
              <a:t> our rituals?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Do our membership really practice the principles taught in our rituals?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 Do our rituals make sense to people who join?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 Are our rituals that valuable to them?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Or is it just a waste of time?</a:t>
            </a:r>
            <a:endParaRPr lang="en-US" sz="24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00" y="-1447800"/>
            <a:ext cx="1021080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371600"/>
            <a:ext cx="7620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53361"/>
            <a:ext cx="7391400" cy="662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Our rituals were created as a “rite of passage”, correct?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Or have we become so focused on our rituals that we no longer practice </a:t>
            </a:r>
            <a:r>
              <a:rPr lang="en-US" sz="2400" dirty="0" smtClean="0">
                <a:solidFill>
                  <a:srgbClr val="FF0000"/>
                </a:solidFill>
                <a:latin typeface="Franklin Gothic Medium Cond" pitchFamily="34" charset="0"/>
              </a:rPr>
              <a:t>PRACTICAL</a:t>
            </a:r>
            <a:r>
              <a:rPr lang="en-US" sz="2400" dirty="0" smtClean="0">
                <a:latin typeface="Franklin Gothic Medium Cond" pitchFamily="34" charset="0"/>
              </a:rPr>
              <a:t> Odd Fellowship of having fun together, of treating each other as brothers and sisters and of being involved in the community?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Or have we become more of a charitable club that we have made our rituals “DULL” and “BORING” that the ones being initiated no longer get impressed and see its value?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Have we become more of a charity?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We give away millions of dollars to charity but do we even support </a:t>
            </a:r>
            <a:r>
              <a:rPr lang="en-US" sz="2400" dirty="0" smtClean="0">
                <a:solidFill>
                  <a:srgbClr val="FF0000"/>
                </a:solidFill>
                <a:latin typeface="Franklin Gothic Medium Cond" pitchFamily="34" charset="0"/>
              </a:rPr>
              <a:t>OUR OWN </a:t>
            </a:r>
            <a:r>
              <a:rPr lang="en-US" sz="2400" dirty="0" smtClean="0">
                <a:latin typeface="Franklin Gothic Medium Cond" pitchFamily="34" charset="0"/>
              </a:rPr>
              <a:t>members when they are in need of help?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If not, have we lost our “</a:t>
            </a:r>
            <a:r>
              <a:rPr lang="en-US" sz="2400" dirty="0" smtClean="0">
                <a:solidFill>
                  <a:srgbClr val="FF0000"/>
                </a:solidFill>
                <a:latin typeface="Franklin Gothic Medium Cond" pitchFamily="34" charset="0"/>
              </a:rPr>
              <a:t>Fraternal</a:t>
            </a:r>
            <a:r>
              <a:rPr lang="en-US" sz="2400" dirty="0" smtClean="0">
                <a:latin typeface="Franklin Gothic Medium Cond" pitchFamily="34" charset="0"/>
              </a:rPr>
              <a:t>” side and became more of a business or charity?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1600" y="-1676400"/>
            <a:ext cx="10668000" cy="853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371600"/>
            <a:ext cx="7620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6" name="Picture 5" descr="q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1500" y="1295400"/>
            <a:ext cx="3492500" cy="4191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04800"/>
            <a:ext cx="8542867" cy="617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Franklin Gothic Medium Cond" pitchFamily="34" charset="0"/>
              </a:rPr>
              <a:t> There are Grand lodges with millions of dollars in their bank account and have lodges  in their jurisdiction that needs their halls to be fixed but </a:t>
            </a:r>
            <a:r>
              <a:rPr lang="en-US" sz="2200" dirty="0" smtClean="0">
                <a:solidFill>
                  <a:srgbClr val="3701FF"/>
                </a:solidFill>
                <a:latin typeface="Franklin Gothic Medium Cond" pitchFamily="34" charset="0"/>
              </a:rPr>
              <a:t>WE</a:t>
            </a:r>
            <a:r>
              <a:rPr lang="en-US" sz="2200" dirty="0" smtClean="0">
                <a:latin typeface="Franklin Gothic Medium Cond" pitchFamily="34" charset="0"/>
              </a:rPr>
              <a:t> rather deny to lend or help them fix their halls. Rather, we choose to give thousands to charity groups not related to Odd Fellowship.</a:t>
            </a:r>
          </a:p>
          <a:p>
            <a:endParaRPr lang="en-US" sz="2200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Franklin Gothic Medium Cond" pitchFamily="34" charset="0"/>
              </a:rPr>
              <a:t> There was a Theta Rho Club who needed a venue for installation of officers and the lodge denied them to use the Odd Fellows Hall for installation, WHY IS THAT? </a:t>
            </a:r>
          </a:p>
          <a:p>
            <a:endParaRPr lang="en-US" sz="2200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Franklin Gothic Medium Cond" pitchFamily="34" charset="0"/>
              </a:rPr>
              <a:t> There is a lodge that do not have a Lodge Hall and asked another lodge if they can share their hall with them and were denied. </a:t>
            </a:r>
            <a:r>
              <a:rPr lang="en-US" sz="2200" dirty="0" smtClean="0">
                <a:solidFill>
                  <a:srgbClr val="3701FF"/>
                </a:solidFill>
                <a:latin typeface="Franklin Gothic Medium Cond" pitchFamily="34" charset="0"/>
              </a:rPr>
              <a:t>IS THIS ODD FELLOWSHIP?</a:t>
            </a:r>
          </a:p>
          <a:p>
            <a:endParaRPr lang="en-US" sz="2200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Franklin Gothic Medium Cond" pitchFamily="34" charset="0"/>
              </a:rPr>
              <a:t> If we do not also care for our membership first, we </a:t>
            </a:r>
            <a:r>
              <a:rPr lang="en-US" sz="2400" dirty="0" smtClean="0">
                <a:solidFill>
                  <a:srgbClr val="3701FF"/>
                </a:solidFill>
                <a:latin typeface="Franklin Gothic Medium Cond" pitchFamily="34" charset="0"/>
              </a:rPr>
              <a:t>WILL NOT </a:t>
            </a:r>
            <a:r>
              <a:rPr lang="en-US" sz="2200" dirty="0" smtClean="0">
                <a:latin typeface="Franklin Gothic Medium Cond" pitchFamily="34" charset="0"/>
              </a:rPr>
              <a:t>have charities to support in the future anymore because we will no longer have enough members who can help raise money and volunteer for good causes.</a:t>
            </a:r>
            <a:endParaRPr lang="en-US" sz="22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2660" y="-1600200"/>
            <a:ext cx="10886660" cy="861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371600"/>
            <a:ext cx="7620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6" name="Picture 5" descr="thi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1000" y="23694"/>
            <a:ext cx="5105400" cy="5867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429000" y="533400"/>
            <a:ext cx="4953000" cy="597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Do we even approach and shake hands when we meet an Odd Fellow or </a:t>
            </a:r>
            <a:r>
              <a:rPr lang="en-US" sz="2400" dirty="0" err="1" smtClean="0">
                <a:latin typeface="Franklin Gothic Medium Cond" pitchFamily="34" charset="0"/>
              </a:rPr>
              <a:t>Rebekah</a:t>
            </a:r>
            <a:r>
              <a:rPr lang="en-US" sz="2400" dirty="0" smtClean="0">
                <a:latin typeface="Franklin Gothic Medium Cond" pitchFamily="34" charset="0"/>
              </a:rPr>
              <a:t> in public and proudly say ‘Hey, I am also an Odd Fellow’?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Do we give the “</a:t>
            </a:r>
            <a:r>
              <a:rPr lang="en-US" sz="2400" dirty="0" smtClean="0">
                <a:solidFill>
                  <a:srgbClr val="C00000"/>
                </a:solidFill>
                <a:latin typeface="Franklin Gothic Medium Cond" pitchFamily="34" charset="0"/>
              </a:rPr>
              <a:t>Odd Fellows hand grip</a:t>
            </a:r>
            <a:r>
              <a:rPr lang="en-US" sz="2400" dirty="0" smtClean="0">
                <a:latin typeface="Franklin Gothic Medium Cond" pitchFamily="34" charset="0"/>
              </a:rPr>
              <a:t>” when we approach a brother or sister in public or in the lodge?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If not, then what is the value of our “hand grip”?</a:t>
            </a:r>
          </a:p>
          <a:p>
            <a:pPr>
              <a:buFont typeface="Wingdings" pitchFamily="2" charset="2"/>
              <a:buChar char="§"/>
            </a:pPr>
            <a:r>
              <a:rPr lang="en-US" sz="3500" b="1" dirty="0" smtClean="0">
                <a:solidFill>
                  <a:srgbClr val="FF0000"/>
                </a:solidFill>
                <a:latin typeface="Franklin Gothic Medium Cond" pitchFamily="34" charset="0"/>
              </a:rPr>
              <a:t>IS IT MEANINGLESS?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6096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STRUCTURE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19200"/>
            <a:ext cx="83058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Franklin Gothic Medium Cond" pitchFamily="34" charset="0"/>
              </a:rPr>
              <a:t> Is the current organizational structure effective or ineffective?</a:t>
            </a: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Franklin Gothic Medium Cond" pitchFamily="34" charset="0"/>
              </a:rPr>
              <a:t> Does it promote equality and true democracy?</a:t>
            </a: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Franklin Gothic Medium Cond" pitchFamily="34" charset="0"/>
              </a:rPr>
              <a:t>Are we still stuck in a beaurocratic style of leadership?</a:t>
            </a: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Franklin Gothic Medium Cond" pitchFamily="34" charset="0"/>
              </a:rPr>
              <a:t>Do our membership need more authority and less autonomy to be effective?</a:t>
            </a: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Franklin Gothic Medium Cond" pitchFamily="34" charset="0"/>
              </a:rPr>
              <a:t>Or more autonomy and less authority?</a:t>
            </a: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Franklin Gothic Medium Cond" pitchFamily="34" charset="0"/>
              </a:rPr>
              <a:t>What do members think about our leaders?</a:t>
            </a: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Franklin Gothic Medium Cond" pitchFamily="34" charset="0"/>
              </a:rPr>
              <a:t>What is the leadership style members would prefer?</a:t>
            </a: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Franklin Gothic Medium Cond" pitchFamily="34" charset="0"/>
              </a:rPr>
              <a:t>Are our leaders staying in their offices too long that it hampered the growth and improvement of our Order?</a:t>
            </a: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Franklin Gothic Medium Cond" pitchFamily="34" charset="0"/>
              </a:rPr>
              <a:t>Is our way of communication effective or ineffective?</a:t>
            </a: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Franklin Gothic Medium Cond" pitchFamily="34" charset="0"/>
              </a:rPr>
              <a:t> Efficient or inefficient? Out dated or updated?</a:t>
            </a: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Franklin Gothic Medium Cond" pitchFamily="34" charset="0"/>
              </a:rPr>
              <a:t>How can we improve our  jurisdictional and international governing system?</a:t>
            </a:r>
          </a:p>
          <a:p>
            <a:pPr>
              <a:buFont typeface="Wingdings" pitchFamily="2" charset="2"/>
              <a:buChar char="§"/>
            </a:pPr>
            <a:endParaRPr lang="en-US" sz="2300" dirty="0" smtClean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Franklin Gothic Medium Cond" pitchFamily="34" charset="0"/>
              </a:rPr>
              <a:t>Are our Grand Lodges and Sovereign Grand Lodge functioning:</a:t>
            </a:r>
            <a:endParaRPr lang="en-US" sz="2400" b="1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pic>
        <p:nvPicPr>
          <p:cNvPr id="5" name="Picture 4" descr="q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00200"/>
            <a:ext cx="4038600" cy="4495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371600"/>
            <a:ext cx="4648200" cy="48307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Just as a central Office of Record?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Just as a center of Authority</a:t>
            </a:r>
            <a:r>
              <a:rPr lang="en-US" sz="2400" b="1" dirty="0" smtClean="0">
                <a:latin typeface="Franklin Gothic Medium Cond" pitchFamily="34" charset="0"/>
              </a:rPr>
              <a:t>?</a:t>
            </a:r>
            <a:endParaRPr lang="en-US" sz="2400" b="1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Or also as an agency of Service?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 A source of Unification?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 An agency of Promotion?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An agency of inspiration?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If so, do we have the “right” people and “right” attitudes to  deliver all these services efficiently and effectively?</a:t>
            </a:r>
            <a:endParaRPr lang="en-US" sz="2400" b="1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6096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TECHNOLOGY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q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3810000" cy="50292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05200" y="1143000"/>
            <a:ext cx="51054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Are our technologies aligned with the current century?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Are the technological changes we are doing aligned with the skills and talents of our membership?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Do our members and employees have the necessary skills to fit the fraternal services needed in the current century?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Should we train our members and employees to deliver the necessary services our members and non-members look for?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What then are those services?</a:t>
            </a:r>
          </a:p>
          <a:p>
            <a:endParaRPr lang="en-US" sz="2400" dirty="0" smtClean="0">
              <a:latin typeface="Franklin Gothic Medium Cond" pitchFamily="34" charset="0"/>
            </a:endParaRPr>
          </a:p>
          <a:p>
            <a:endParaRPr lang="en-US" sz="24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609600"/>
          </a:xfrm>
        </p:spPr>
        <p:txBody>
          <a:bodyPr>
            <a:normAutofit fontScale="90000"/>
          </a:bodyPr>
          <a:lstStyle/>
          <a:p>
            <a:pPr lvl="0"/>
            <a:r>
              <a:rPr lang="en-US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haroni" pitchFamily="2" charset="-79"/>
              </a:rPr>
              <a:t>Several things that they want to be changed:</a:t>
            </a: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143000"/>
            <a:ext cx="8686800" cy="556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Franklin Gothic Medium Cond" pitchFamily="34" charset="0"/>
              </a:rPr>
              <a:t> Indifference of our members in general (internal conflicts)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Franklin Gothic Medium Cond" pitchFamily="34" charset="0"/>
              </a:rPr>
              <a:t> Lack of unity in promoting our Order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Franklin Gothic Medium Cond" pitchFamily="34" charset="0"/>
              </a:rPr>
              <a:t>Lack of knowledge in presenting what our Order stands for.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Franklin Gothic Medium Cond" pitchFamily="34" charset="0"/>
              </a:rPr>
              <a:t>Lack of dedication to the ideals of Odd Fellowship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Franklin Gothic Medium Cond" pitchFamily="34" charset="0"/>
              </a:rPr>
              <a:t>Lack of “charisma”  and skills to attract and RETAIN new and younger members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Franklin Gothic Medium Cond" pitchFamily="34" charset="0"/>
              </a:rPr>
              <a:t>Unwillingness to tolerate each other (young members versus senior members)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Franklin Gothic Medium Cond" pitchFamily="34" charset="0"/>
              </a:rPr>
              <a:t>Aging and stagnant membership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Franklin Gothic Medium Cond" pitchFamily="34" charset="0"/>
              </a:rPr>
              <a:t>Very slow succession of officers and representatives (Stagnant leadership)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Franklin Gothic Medium Cond" pitchFamily="34" charset="0"/>
              </a:rPr>
              <a:t>Closed-minded and difficult members who are the “reason” why lodge is not growing and why younger ones are not participating.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Franklin Gothic Medium Cond" pitchFamily="34" charset="0"/>
              </a:rPr>
              <a:t>An attitude of apathy and non-involvement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Franklin Gothic Medium Cond" pitchFamily="34" charset="0"/>
              </a:rPr>
              <a:t>Out-dated technology, products and services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Franklin Gothic Medium Cond" pitchFamily="34" charset="0"/>
              </a:rPr>
              <a:t>Individualism: Lodge caring only for their own.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Franklin Gothic Medium Cond" pitchFamily="34" charset="0"/>
              </a:rPr>
              <a:t>Lodges that are really doing nothing .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-1143000"/>
            <a:ext cx="98298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q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33400" y="609600"/>
            <a:ext cx="5486400" cy="548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685800"/>
            <a:ext cx="4724400" cy="6400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What age did you join the Odd Fellows?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How old are you now?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What is the average age of your lodge or Grand Lodge membership?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Are you happy with the current situation of your lodge?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With the current age of our members and leaders, where do you think  the Odd Fellows and </a:t>
            </a:r>
            <a:r>
              <a:rPr lang="en-US" sz="2400" b="1" dirty="0" err="1" smtClean="0">
                <a:latin typeface="Franklin Gothic Medium Cond" pitchFamily="34" charset="0"/>
              </a:rPr>
              <a:t>Rebekahs</a:t>
            </a:r>
            <a:r>
              <a:rPr lang="en-US" sz="2400" b="1" dirty="0" smtClean="0">
                <a:latin typeface="Franklin Gothic Medium Cond" pitchFamily="34" charset="0"/>
              </a:rPr>
              <a:t> will be 10 years from now and onwards?</a:t>
            </a:r>
          </a:p>
          <a:p>
            <a:pPr>
              <a:buNone/>
            </a:pPr>
            <a:endParaRPr lang="en-US" sz="2400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609600"/>
          </a:xfrm>
        </p:spPr>
        <p:txBody>
          <a:bodyPr>
            <a:normAutofit fontScale="90000"/>
          </a:bodyPr>
          <a:lstStyle/>
          <a:p>
            <a:pPr lvl="0"/>
            <a:r>
              <a:rPr lang="en-US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haroni" pitchFamily="2" charset="-79"/>
              </a:rPr>
              <a:t>Several things that they want to be changed:</a:t>
            </a: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676400"/>
            <a:ext cx="84582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 algn="ctr"/>
            <a:r>
              <a:rPr lang="en-US" sz="3000" b="1" dirty="0" smtClean="0">
                <a:latin typeface="Franklin Gothic Medium Cond" pitchFamily="34" charset="0"/>
              </a:rPr>
              <a:t>“I joined, went through the steps, attended 4 to 5 meetings and all I saw was confusion, chaos and bickering. I now do not attend, nor do I want to. The Independent Order of Odd Fellows needs to get itself in order </a:t>
            </a:r>
            <a:r>
              <a:rPr lang="en-US" sz="3000" b="1" dirty="0" smtClean="0">
                <a:solidFill>
                  <a:srgbClr val="FF0000"/>
                </a:solidFill>
                <a:latin typeface="Franklin Gothic Medium Cond" pitchFamily="34" charset="0"/>
              </a:rPr>
              <a:t>INTERNALLY </a:t>
            </a:r>
            <a:r>
              <a:rPr lang="en-US" sz="3000" b="1" dirty="0" smtClean="0">
                <a:latin typeface="Franklin Gothic Medium Cond" pitchFamily="34" charset="0"/>
              </a:rPr>
              <a:t>before they let everyone else see it.”</a:t>
            </a:r>
          </a:p>
          <a:p>
            <a:pPr lvl="1" algn="ctr"/>
            <a:endParaRPr lang="en-US" sz="3000" b="1" dirty="0" smtClean="0">
              <a:latin typeface="Franklin Gothic Medium Cond" pitchFamily="34" charset="0"/>
            </a:endParaRPr>
          </a:p>
          <a:p>
            <a:pPr lvl="1" algn="ctr"/>
            <a:r>
              <a:rPr lang="en-US" sz="2400" i="1" dirty="0" smtClean="0">
                <a:latin typeface="Franklin Gothic Medium Cond" pitchFamily="34" charset="0"/>
              </a:rPr>
              <a:t>- Anonymous (Confidential)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84174" y="-1981200"/>
            <a:ext cx="11728174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2209800"/>
            <a:ext cx="1981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Franklin Gothic Medium Cond" pitchFamily="34" charset="0"/>
              </a:rPr>
              <a:t>People</a:t>
            </a:r>
            <a:endParaRPr lang="en-US" sz="2400" b="1" dirty="0">
              <a:latin typeface="Franklin Gothic Medium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2209800"/>
            <a:ext cx="14478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Franklin Gothic Medium Cond" pitchFamily="34" charset="0"/>
              </a:rPr>
              <a:t>Services</a:t>
            </a:r>
            <a:endParaRPr lang="en-US" sz="2400" b="1" dirty="0">
              <a:latin typeface="Franklin Gothic Medium Con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1981200"/>
            <a:ext cx="19812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Franklin Gothic Medium Cond" pitchFamily="34" charset="0"/>
              </a:rPr>
              <a:t>Sense of contentment</a:t>
            </a:r>
            <a:endParaRPr lang="en-US" sz="2400" b="1" dirty="0">
              <a:latin typeface="Franklin Gothic Medium Con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505200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Franklin Gothic Medium Cond" pitchFamily="34" charset="0"/>
              </a:rPr>
              <a:t>Sense of value</a:t>
            </a:r>
            <a:endParaRPr lang="en-US" sz="2400" b="1" dirty="0">
              <a:latin typeface="Franklin Gothic Medium Cond" pitchFamily="34" charset="0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2667000" y="2209800"/>
            <a:ext cx="533400" cy="533400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qual 12"/>
          <p:cNvSpPr/>
          <p:nvPr/>
        </p:nvSpPr>
        <p:spPr>
          <a:xfrm>
            <a:off x="4876800" y="2286000"/>
            <a:ext cx="762000" cy="3810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Equal 13"/>
          <p:cNvSpPr/>
          <p:nvPr/>
        </p:nvSpPr>
        <p:spPr>
          <a:xfrm rot="5400000">
            <a:off x="7048500" y="2933700"/>
            <a:ext cx="762000" cy="3810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38862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Franklin Gothic Medium Cond" pitchFamily="34" charset="0"/>
              </a:rPr>
              <a:t>Organizational Commitment</a:t>
            </a:r>
            <a:endParaRPr lang="en-US" sz="2400" b="1" dirty="0">
              <a:latin typeface="Franklin Gothic Medium Cond" pitchFamily="34" charset="0"/>
            </a:endParaRPr>
          </a:p>
        </p:txBody>
      </p:sp>
      <p:sp>
        <p:nvSpPr>
          <p:cNvPr id="16" name="Not Equal 15"/>
          <p:cNvSpPr/>
          <p:nvPr/>
        </p:nvSpPr>
        <p:spPr>
          <a:xfrm>
            <a:off x="5562600" y="2286000"/>
            <a:ext cx="762000" cy="381000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10800000">
            <a:off x="1371600" y="4191000"/>
            <a:ext cx="6172200" cy="609600"/>
          </a:xfrm>
          <a:prstGeom prst="utur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Equal 21"/>
          <p:cNvSpPr/>
          <p:nvPr/>
        </p:nvSpPr>
        <p:spPr>
          <a:xfrm rot="5400000">
            <a:off x="1181100" y="2933700"/>
            <a:ext cx="762000" cy="3810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990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Medium Cond" pitchFamily="34" charset="0"/>
              </a:rPr>
              <a:t>SHOULD WE EVALUATE OUR SERVICES AND MEMBERS AS AN ORGANIZATION AND FIND OUT WHERE DID WE GO WRONG?</a:t>
            </a:r>
            <a:endParaRPr lang="en-US" sz="2400" dirty="0">
              <a:latin typeface="Franklin Gothic Medium Con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5257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9043" y="-1295400"/>
            <a:ext cx="10933043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0668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/>
            <a:endParaRPr lang="en-US" sz="2400" dirty="0" smtClean="0">
              <a:latin typeface="Franklin Gothic Medium Cond" pitchFamily="34" charset="0"/>
            </a:endParaRPr>
          </a:p>
        </p:txBody>
      </p:sp>
      <p:pic>
        <p:nvPicPr>
          <p:cNvPr id="1025" name="Picture 1" descr="http://thinkexist.com/i/sq/as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775" cy="85725"/>
          </a:xfrm>
          <a:prstGeom prst="rect">
            <a:avLst/>
          </a:prstGeom>
          <a:noFill/>
        </p:spPr>
      </p:pic>
      <p:pic>
        <p:nvPicPr>
          <p:cNvPr id="5" name="Picture 4" descr="288691_429373797113951_510204849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8573280" cy="6429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609600"/>
          </a:xfrm>
        </p:spPr>
        <p:txBody>
          <a:bodyPr>
            <a:normAutofit/>
          </a:bodyPr>
          <a:lstStyle/>
          <a:p>
            <a:pPr lvl="0"/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METHODS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066800"/>
            <a:ext cx="8534400" cy="579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400" b="1" dirty="0" smtClean="0"/>
              <a:t>QUALITATIVE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/>
              <a:t>Archival research</a:t>
            </a:r>
            <a:r>
              <a:rPr lang="en-US" sz="2400" dirty="0" smtClean="0"/>
              <a:t>: reviewed and read over 250: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i="1" dirty="0" smtClean="0"/>
              <a:t>History books, GL, SGL and IC journals and analyzed them using Organizational Development,  Industrial/ Organizational, management and marketing concepts.</a:t>
            </a:r>
            <a:endParaRPr lang="en-US" sz="2400" b="1" i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/>
              <a:t>Comparative analysis: </a:t>
            </a:r>
            <a:r>
              <a:rPr lang="en-US" sz="2400" dirty="0" smtClean="0"/>
              <a:t>compared status of organization with similar groups </a:t>
            </a: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/>
              <a:t>Informal interviews: </a:t>
            </a:r>
            <a:r>
              <a:rPr lang="en-US" sz="2400" dirty="0" smtClean="0"/>
              <a:t>interviewed members of the organization.</a:t>
            </a:r>
            <a:endParaRPr lang="en-US" sz="2400" b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/>
              <a:t>Naturalistic Observation: </a:t>
            </a:r>
            <a:r>
              <a:rPr lang="en-US" sz="2400" dirty="0" smtClean="0"/>
              <a:t>observation of the organization, its leaders and members.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b="1" dirty="0" smtClean="0"/>
              <a:t>QUANTITATIVE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/>
              <a:t>Survey:</a:t>
            </a:r>
            <a:r>
              <a:rPr lang="en-US" sz="2400" dirty="0" smtClean="0"/>
              <a:t> Method I still need to do to verify assumptions and give recommendations based on statistical data.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609600"/>
          </a:xfrm>
        </p:spPr>
        <p:txBody>
          <a:bodyPr>
            <a:normAutofit fontScale="90000"/>
          </a:bodyPr>
          <a:lstStyle/>
          <a:p>
            <a:pPr lvl="0"/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What is organizational analysis?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19200"/>
            <a:ext cx="8001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smtClean="0">
                <a:latin typeface="Franklin Gothic Medium Cond" pitchFamily="34" charset="0"/>
              </a:rPr>
              <a:t>The study of the processes that characterize all kinds of organizations including: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Business firms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Government agencies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Labor unions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Voluntary associations such as sports clubs, charities, fraternal lodges and political parties. </a:t>
            </a:r>
            <a:endParaRPr lang="en-US" sz="2400" dirty="0">
              <a:latin typeface="Franklin Gothic Medium Cond" pitchFamily="34" charset="0"/>
            </a:endParaRPr>
          </a:p>
        </p:txBody>
      </p:sp>
      <p:pic>
        <p:nvPicPr>
          <p:cNvPr id="5" name="Picture 4" descr="analysi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038600"/>
            <a:ext cx="5867400" cy="2591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24800" cy="609600"/>
          </a:xfrm>
        </p:spPr>
        <p:txBody>
          <a:bodyPr>
            <a:normAutofit/>
          </a:bodyPr>
          <a:lstStyle/>
          <a:p>
            <a:pPr lvl="0"/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Components of the organization: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Strategic-Planning-putting-the-pieces-in-pla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4695">
            <a:off x="-163451" y="1741602"/>
            <a:ext cx="4560258" cy="375937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81400" y="1219200"/>
            <a:ext cx="5410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Task: </a:t>
            </a:r>
            <a:r>
              <a:rPr lang="en-US" sz="2400" dirty="0" smtClean="0">
                <a:latin typeface="Franklin Gothic Medium Cond" pitchFamily="34" charset="0"/>
              </a:rPr>
              <a:t>defined as a mission or purpose of existence of organization.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400" b="1" dirty="0" smtClean="0">
              <a:latin typeface="Franklin Gothic Medium Cond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People: </a:t>
            </a:r>
            <a:r>
              <a:rPr lang="en-US" sz="2400" dirty="0" smtClean="0">
                <a:latin typeface="Franklin Gothic Medium Cond" pitchFamily="34" charset="0"/>
              </a:rPr>
              <a:t>human part of the organization that performs different operations in the organization.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400" b="1" dirty="0" smtClean="0">
              <a:latin typeface="Franklin Gothic Medium Cond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Structure: </a:t>
            </a:r>
            <a:r>
              <a:rPr lang="en-US" sz="2400" dirty="0" smtClean="0">
                <a:latin typeface="Franklin Gothic Medium Cond" pitchFamily="34" charset="0"/>
              </a:rPr>
              <a:t>the basic arrangement of people in the organization.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400" b="1" dirty="0" smtClean="0">
              <a:latin typeface="Franklin Gothic Medium Cond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b="1" dirty="0" smtClean="0">
                <a:latin typeface="Franklin Gothic Medium Cond" pitchFamily="34" charset="0"/>
              </a:rPr>
              <a:t>Technology: </a:t>
            </a:r>
            <a:r>
              <a:rPr lang="en-US" sz="2400" dirty="0" smtClean="0">
                <a:latin typeface="Franklin Gothic Medium Cond" pitchFamily="34" charset="0"/>
              </a:rPr>
              <a:t>intellectual and mechanical processes used by an organization to transform inputs into products or services.</a:t>
            </a:r>
            <a:endParaRPr lang="en-US" sz="2400" dirty="0">
              <a:latin typeface="Franklin Gothic Medium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755923">
            <a:off x="61825" y="5143167"/>
            <a:ext cx="3418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Are all these components aligned?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Effective way for leaders and members to: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143000"/>
            <a:ext cx="8458200" cy="490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 Identify/verify problems.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 Discover inefficiencies that have arisen.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 Develop strategies for dealing with problems, inefficiencies and organizational challenges.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 Implement strategies and make decisions based on research (empirical data and statistical facts).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 Evaluate decisions/changes made.</a:t>
            </a:r>
            <a:endParaRPr lang="en-US" sz="2400" dirty="0">
              <a:latin typeface="Franklin Gothic Medium Cond" pitchFamily="34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914400" y="5562600"/>
            <a:ext cx="7162800" cy="838200"/>
            <a:chOff x="304800" y="5638800"/>
            <a:chExt cx="7162800" cy="838200"/>
          </a:xfrm>
        </p:grpSpPr>
        <p:sp>
          <p:nvSpPr>
            <p:cNvPr id="21" name="TextBox 20"/>
            <p:cNvSpPr txBox="1"/>
            <p:nvPr/>
          </p:nvSpPr>
          <p:spPr>
            <a:xfrm>
              <a:off x="304800" y="5638800"/>
              <a:ext cx="1752600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WHERE ARE</a:t>
              </a:r>
            </a:p>
            <a:p>
              <a:r>
                <a:rPr lang="en-US" sz="2400" b="1" dirty="0" smtClean="0"/>
                <a:t>WE NOW?</a:t>
              </a:r>
              <a:endParaRPr lang="en-US" sz="2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33600" y="5638800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C00000"/>
                  </a:solidFill>
                </a:rPr>
                <a:t> How do we get there?</a:t>
              </a:r>
              <a:endParaRPr lang="en-US" sz="2400" b="1" i="1" dirty="0">
                <a:solidFill>
                  <a:srgbClr val="C00000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21" idx="3"/>
              <a:endCxn id="24" idx="1"/>
            </p:cNvCxnSpPr>
            <p:nvPr/>
          </p:nvCxnSpPr>
          <p:spPr>
            <a:xfrm>
              <a:off x="2057400" y="6054299"/>
              <a:ext cx="3200400" cy="36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257800" y="5638800"/>
              <a:ext cx="2209800" cy="8382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WHERE DO WE WANT TO BE?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066800"/>
          <a:ext cx="8305800" cy="3804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133600"/>
                <a:gridCol w="23622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ranklin Gothic Medium Cond" pitchFamily="34" charset="0"/>
                        </a:rPr>
                        <a:t>Fraternal Organization/ Socio-civic</a:t>
                      </a:r>
                      <a:r>
                        <a:rPr lang="en-US" baseline="0" dirty="0" smtClean="0">
                          <a:latin typeface="Franklin Gothic Medium Cond" pitchFamily="34" charset="0"/>
                        </a:rPr>
                        <a:t> Club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Franklin Gothic Medium Cond" pitchFamily="34" charset="0"/>
                        </a:rPr>
                        <a:t>No. of Members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ranklin Gothic Medium Cond" pitchFamily="34" charset="0"/>
                        </a:rPr>
                        <a:t>No.</a:t>
                      </a:r>
                      <a:r>
                        <a:rPr lang="en-US" baseline="0" dirty="0" smtClean="0">
                          <a:latin typeface="Franklin Gothic Medium Cond" pitchFamily="34" charset="0"/>
                        </a:rPr>
                        <a:t> of Lodges/Councils/Clubs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ranklin Gothic Medium Cond" pitchFamily="34" charset="0"/>
                        </a:rPr>
                        <a:t>No.</a:t>
                      </a:r>
                      <a:r>
                        <a:rPr lang="en-US" baseline="0" dirty="0" smtClean="0">
                          <a:latin typeface="Franklin Gothic Medium Cond" pitchFamily="34" charset="0"/>
                        </a:rPr>
                        <a:t> of Countries</a:t>
                      </a:r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Freemasons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-+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6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 million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-+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30,000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-+ 50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Knights of Columbus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-+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1.8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 million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-+ 15,000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-+ 20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Elks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-+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 1 million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-+2,100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Medium Cond" pitchFamily="34" charset="0"/>
                        </a:rPr>
                        <a:t>-+ 5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Lions</a:t>
                      </a:r>
                      <a:endParaRPr lang="en-US" dirty="0">
                        <a:solidFill>
                          <a:srgbClr val="0070C0"/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-+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1.3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 million</a:t>
                      </a:r>
                      <a:endParaRPr lang="en-US" dirty="0">
                        <a:solidFill>
                          <a:srgbClr val="0070C0"/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-+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45,000</a:t>
                      </a:r>
                      <a:endParaRPr lang="en-US" dirty="0">
                        <a:solidFill>
                          <a:srgbClr val="0070C0"/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-+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205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 </a:t>
                      </a:r>
                      <a:endParaRPr lang="en-US" dirty="0">
                        <a:solidFill>
                          <a:srgbClr val="0070C0"/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Rotary</a:t>
                      </a:r>
                      <a:endParaRPr lang="en-US" dirty="0">
                        <a:solidFill>
                          <a:srgbClr val="0070C0"/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-+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1.2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 million</a:t>
                      </a:r>
                      <a:endParaRPr lang="en-US" dirty="0">
                        <a:solidFill>
                          <a:srgbClr val="0070C0"/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-+ 34,282</a:t>
                      </a:r>
                      <a:endParaRPr lang="en-US" dirty="0">
                        <a:solidFill>
                          <a:srgbClr val="0070C0"/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-+200</a:t>
                      </a:r>
                      <a:endParaRPr lang="en-US" dirty="0">
                        <a:solidFill>
                          <a:srgbClr val="0070C0"/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Kiwanis</a:t>
                      </a:r>
                      <a:endParaRPr lang="en-US" dirty="0">
                        <a:solidFill>
                          <a:srgbClr val="0070C0"/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600,000</a:t>
                      </a:r>
                      <a:endParaRPr lang="en-US" dirty="0">
                        <a:solidFill>
                          <a:srgbClr val="0070C0"/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-+16,298</a:t>
                      </a:r>
                      <a:endParaRPr lang="en-US" dirty="0">
                        <a:solidFill>
                          <a:srgbClr val="0070C0"/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  <a:latin typeface="Franklin Gothic Medium Cond" pitchFamily="34" charset="0"/>
                        </a:rPr>
                        <a:t>-+80</a:t>
                      </a:r>
                      <a:endParaRPr lang="en-US" dirty="0">
                        <a:solidFill>
                          <a:srgbClr val="0070C0"/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2929"/>
                          </a:solidFill>
                          <a:latin typeface="Franklin Gothic Medium Cond" pitchFamily="34" charset="0"/>
                        </a:rPr>
                        <a:t>Odd Fellows</a:t>
                      </a:r>
                      <a:endParaRPr lang="en-US" sz="2000" b="1" dirty="0">
                        <a:solidFill>
                          <a:srgbClr val="FF2929"/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2929"/>
                          </a:solidFill>
                          <a:latin typeface="Franklin Gothic Medium Cond" pitchFamily="34" charset="0"/>
                        </a:rPr>
                        <a:t>-+188,086</a:t>
                      </a:r>
                      <a:endParaRPr lang="en-US" sz="2000" b="1" dirty="0">
                        <a:solidFill>
                          <a:srgbClr val="FF2929"/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2929"/>
                          </a:solidFill>
                          <a:latin typeface="Franklin Gothic Medium Cond" pitchFamily="34" charset="0"/>
                        </a:rPr>
                        <a:t>-+ 10,000</a:t>
                      </a:r>
                      <a:endParaRPr lang="en-US" sz="2000" b="1" dirty="0">
                        <a:solidFill>
                          <a:srgbClr val="FF2929"/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2929"/>
                          </a:solidFill>
                          <a:latin typeface="Franklin Gothic Medium Cond" pitchFamily="34" charset="0"/>
                        </a:rPr>
                        <a:t>-+ 28</a:t>
                      </a:r>
                      <a:endParaRPr lang="en-US" sz="2000" b="1" dirty="0">
                        <a:solidFill>
                          <a:srgbClr val="FF2929"/>
                        </a:solidFill>
                        <a:latin typeface="Franklin Gothic Medium Con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60960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International organizations in the 21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Century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4572000"/>
            <a:ext cx="8686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300" dirty="0" smtClean="0">
              <a:latin typeface="Franklin Gothic Medium Cond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300" dirty="0" smtClean="0">
                <a:latin typeface="Franklin Gothic Medium Cond" pitchFamily="34" charset="0"/>
              </a:rPr>
              <a:t> Are we still a great fraternal organization?</a:t>
            </a:r>
          </a:p>
          <a:p>
            <a:pPr lvl="1">
              <a:buFont typeface="Wingdings" pitchFamily="2" charset="2"/>
              <a:buChar char="§"/>
            </a:pPr>
            <a:r>
              <a:rPr lang="en-US" sz="2300" dirty="0" smtClean="0">
                <a:latin typeface="Franklin Gothic Medium Cond" pitchFamily="34" charset="0"/>
              </a:rPr>
              <a:t> Or are we just living an </a:t>
            </a:r>
            <a:r>
              <a:rPr lang="en-US" sz="2300" b="1" dirty="0" smtClean="0">
                <a:solidFill>
                  <a:srgbClr val="3701FF"/>
                </a:solidFill>
                <a:latin typeface="Franklin Gothic Medium Cond" pitchFamily="34" charset="0"/>
              </a:rPr>
              <a:t>ILLUSION</a:t>
            </a:r>
            <a:r>
              <a:rPr lang="en-US" sz="2300" dirty="0" smtClean="0">
                <a:latin typeface="Franklin Gothic Medium Cond" pitchFamily="34" charset="0"/>
              </a:rPr>
              <a:t> based on the great achievements of the past?</a:t>
            </a:r>
          </a:p>
          <a:p>
            <a:pPr lvl="1">
              <a:buFont typeface="Wingdings" pitchFamily="2" charset="2"/>
              <a:buChar char="§"/>
            </a:pPr>
            <a:r>
              <a:rPr lang="en-US" sz="2300" dirty="0" smtClean="0">
                <a:latin typeface="Franklin Gothic Medium Cond" pitchFamily="34" charset="0"/>
              </a:rPr>
              <a:t> Is this because of the changing times? </a:t>
            </a:r>
          </a:p>
          <a:p>
            <a:pPr lvl="1">
              <a:buFont typeface="Wingdings" pitchFamily="2" charset="2"/>
              <a:buChar char="§"/>
            </a:pPr>
            <a:r>
              <a:rPr lang="en-US" sz="2300" dirty="0" smtClean="0">
                <a:latin typeface="Franklin Gothic Medium Cond" pitchFamily="34" charset="0"/>
              </a:rPr>
              <a:t> Or is it because we got stuck in the old times?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-1143000"/>
            <a:ext cx="98298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q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57200" y="304800"/>
            <a:ext cx="5588000" cy="6019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-76200"/>
            <a:ext cx="5410200" cy="6553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What is the age bracket that we want to target to be members of the Odd Fellows and </a:t>
            </a:r>
            <a:r>
              <a:rPr lang="en-US" sz="2400" dirty="0" err="1" smtClean="0">
                <a:latin typeface="Franklin Gothic Medium Cond" pitchFamily="34" charset="0"/>
              </a:rPr>
              <a:t>Rebekahs</a:t>
            </a:r>
            <a:r>
              <a:rPr lang="en-US" sz="2400" dirty="0" smtClean="0">
                <a:latin typeface="Franklin Gothic Medium Cond" pitchFamily="34" charset="0"/>
              </a:rPr>
              <a:t>?</a:t>
            </a:r>
          </a:p>
          <a:p>
            <a:pPr lvl="4">
              <a:buFont typeface="Wingdings" pitchFamily="2" charset="2"/>
              <a:buChar char="Ø"/>
            </a:pPr>
            <a:r>
              <a:rPr lang="en-US" sz="2400" dirty="0" smtClean="0">
                <a:latin typeface="Franklin Gothic Medium Cond" pitchFamily="34" charset="0"/>
              </a:rPr>
              <a:t>70 and above?</a:t>
            </a:r>
          </a:p>
          <a:p>
            <a:pPr lvl="4">
              <a:buFont typeface="Wingdings" pitchFamily="2" charset="2"/>
              <a:buChar char="Ø"/>
            </a:pPr>
            <a:r>
              <a:rPr lang="en-US" sz="2400" dirty="0" smtClean="0">
                <a:latin typeface="Franklin Gothic Medium Cond" pitchFamily="34" charset="0"/>
              </a:rPr>
              <a:t>50 to 70?</a:t>
            </a:r>
          </a:p>
          <a:p>
            <a:pPr lvl="4">
              <a:buFont typeface="Wingdings" pitchFamily="2" charset="2"/>
              <a:buChar char="Ø"/>
            </a:pPr>
            <a:r>
              <a:rPr lang="en-US" sz="2400" dirty="0" smtClean="0">
                <a:latin typeface="Franklin Gothic Medium Cond" pitchFamily="34" charset="0"/>
              </a:rPr>
              <a:t>30 to 50?</a:t>
            </a:r>
          </a:p>
          <a:p>
            <a:pPr lvl="4">
              <a:buFont typeface="Wingdings" pitchFamily="2" charset="2"/>
              <a:buChar char="Ø"/>
            </a:pPr>
            <a:r>
              <a:rPr lang="en-US" sz="2400" dirty="0" smtClean="0">
                <a:latin typeface="Franklin Gothic Medium Cond" pitchFamily="34" charset="0"/>
              </a:rPr>
              <a:t>16 to 30?</a:t>
            </a:r>
            <a:endParaRPr lang="en-US" sz="2000" dirty="0" smtClean="0">
              <a:latin typeface="Franklin Gothic Medium Cond" pitchFamily="34" charset="0"/>
            </a:endParaRPr>
          </a:p>
          <a:p>
            <a:pPr marL="342900" lvl="4" indent="-342900"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If so, are our </a:t>
            </a:r>
            <a:r>
              <a:rPr lang="en-US" sz="2400" dirty="0" smtClean="0">
                <a:solidFill>
                  <a:srgbClr val="FF0000"/>
                </a:solidFill>
                <a:latin typeface="Franklin Gothic Medium Cond" pitchFamily="34" charset="0"/>
              </a:rPr>
              <a:t>lodges’ environment  </a:t>
            </a:r>
            <a:r>
              <a:rPr lang="en-US" sz="2400" dirty="0" smtClean="0">
                <a:latin typeface="Franklin Gothic Medium Cond" pitchFamily="34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Franklin Gothic Medium Cond" pitchFamily="34" charset="0"/>
              </a:rPr>
              <a:t>‘senior’ members ATTITUDES </a:t>
            </a:r>
            <a:r>
              <a:rPr lang="en-US" sz="2400" dirty="0" smtClean="0">
                <a:latin typeface="Franklin Gothic Medium Cond" pitchFamily="34" charset="0"/>
              </a:rPr>
              <a:t>fit to </a:t>
            </a:r>
            <a:r>
              <a:rPr lang="en-US" sz="2400" dirty="0" smtClean="0">
                <a:solidFill>
                  <a:srgbClr val="3701FF"/>
                </a:solidFill>
                <a:latin typeface="Franklin Gothic Medium Cond" pitchFamily="34" charset="0"/>
              </a:rPr>
              <a:t>ATTRACT</a:t>
            </a:r>
            <a:r>
              <a:rPr lang="en-US" sz="2400" dirty="0" smtClean="0">
                <a:latin typeface="Franklin Gothic Medium Cond" pitchFamily="34" charset="0"/>
              </a:rPr>
              <a:t> and </a:t>
            </a:r>
            <a:r>
              <a:rPr lang="en-US" sz="2400" b="1" dirty="0" smtClean="0">
                <a:solidFill>
                  <a:srgbClr val="3701FF"/>
                </a:solidFill>
                <a:latin typeface="Franklin Gothic Medium Cond" pitchFamily="34" charset="0"/>
              </a:rPr>
              <a:t>RETAIN</a:t>
            </a:r>
            <a:r>
              <a:rPr lang="en-US" sz="2400" dirty="0" smtClean="0">
                <a:solidFill>
                  <a:srgbClr val="3701FF"/>
                </a:solidFill>
                <a:latin typeface="Franklin Gothic Medium Cond" pitchFamily="34" charset="0"/>
              </a:rPr>
              <a:t> </a:t>
            </a:r>
            <a:r>
              <a:rPr lang="en-US" sz="2400" dirty="0" smtClean="0">
                <a:latin typeface="Franklin Gothic Medium Cond" pitchFamily="34" charset="0"/>
              </a:rPr>
              <a:t>members belonging to this age group? Or all age groups?</a:t>
            </a:r>
          </a:p>
          <a:p>
            <a:pPr marL="342900" lvl="4" indent="-342900"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Do our “</a:t>
            </a:r>
            <a:r>
              <a:rPr lang="en-US" sz="2400" b="1" dirty="0" smtClean="0">
                <a:solidFill>
                  <a:srgbClr val="3701FF"/>
                </a:solidFill>
                <a:latin typeface="Franklin Gothic Medium Cond" pitchFamily="34" charset="0"/>
              </a:rPr>
              <a:t>services</a:t>
            </a:r>
            <a:r>
              <a:rPr lang="en-US" sz="2400" dirty="0" smtClean="0">
                <a:latin typeface="Franklin Gothic Medium Cond" pitchFamily="34" charset="0"/>
              </a:rPr>
              <a:t>” and “</a:t>
            </a:r>
            <a:r>
              <a:rPr lang="en-US" sz="2400" b="1" dirty="0" smtClean="0">
                <a:solidFill>
                  <a:srgbClr val="3701FF"/>
                </a:solidFill>
                <a:latin typeface="Franklin Gothic Medium Cond" pitchFamily="34" charset="0"/>
              </a:rPr>
              <a:t>attitudes</a:t>
            </a:r>
            <a:r>
              <a:rPr lang="en-US" sz="2400" dirty="0" smtClean="0">
                <a:latin typeface="Franklin Gothic Medium Cond" pitchFamily="34" charset="0"/>
              </a:rPr>
              <a:t>” allow people to see the ‘great’ value of Odd Fellowship?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latin typeface="Franklin Gothic Medium Cond" pitchFamily="34" charset="0"/>
            </a:endParaRPr>
          </a:p>
          <a:p>
            <a:pPr>
              <a:buNone/>
            </a:pPr>
            <a:endParaRPr lang="en-US" sz="2400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-1219200"/>
            <a:ext cx="98298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305800" cy="6477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How many years have you been an officer?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Have you ever met anyone who’s been a representative or officer of their jurisdiction for 10 years or more?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Do you think that the solutions to our membership problems can be solved by changing rules, regulations and laws of our Order?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If so, what  is our basis when we amend and vote on a legislation or proposition?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Franklin Gothic Medium Cond" pitchFamily="34" charset="0"/>
              </a:rPr>
              <a:t>Is it what </a:t>
            </a:r>
            <a:r>
              <a:rPr lang="en-US" sz="2400" b="1" dirty="0" smtClean="0">
                <a:solidFill>
                  <a:srgbClr val="3701FF"/>
                </a:solidFill>
                <a:latin typeface="Franklin Gothic Medium Cond" pitchFamily="34" charset="0"/>
              </a:rPr>
              <a:t>YOU</a:t>
            </a:r>
            <a:r>
              <a:rPr lang="en-US" sz="2400" dirty="0" smtClean="0">
                <a:latin typeface="Franklin Gothic Medium Cond" pitchFamily="34" charset="0"/>
              </a:rPr>
              <a:t> think is the right thing to do or what </a:t>
            </a:r>
            <a:r>
              <a:rPr lang="en-US" sz="2400" b="1" dirty="0" smtClean="0">
                <a:solidFill>
                  <a:srgbClr val="3701FF"/>
                </a:solidFill>
                <a:latin typeface="Franklin Gothic Medium Cond" pitchFamily="34" charset="0"/>
              </a:rPr>
              <a:t>OUR</a:t>
            </a:r>
            <a:r>
              <a:rPr lang="en-US" sz="2400" dirty="0" smtClean="0">
                <a:latin typeface="Franklin Gothic Medium Cond" pitchFamily="34" charset="0"/>
              </a:rPr>
              <a:t> members think is the right thing to do? Are they backed up with empirical data? Do  we use </a:t>
            </a:r>
            <a:r>
              <a:rPr lang="en-US" sz="2400" dirty="0" smtClean="0">
                <a:solidFill>
                  <a:srgbClr val="FF0000"/>
                </a:solidFill>
                <a:latin typeface="Franklin Gothic Medium Cond" pitchFamily="34" charset="0"/>
              </a:rPr>
              <a:t>RESEARCH</a:t>
            </a:r>
            <a:r>
              <a:rPr lang="en-US" sz="2400" dirty="0" smtClean="0">
                <a:latin typeface="Franklin Gothic Medium Cond" pitchFamily="34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Franklin Gothic Medium Cond" pitchFamily="34" charset="0"/>
              </a:rPr>
              <a:t>STATISTICS</a:t>
            </a:r>
            <a:r>
              <a:rPr lang="en-US" sz="2400" dirty="0" smtClean="0">
                <a:latin typeface="Franklin Gothic Medium Cond" pitchFamily="34" charset="0"/>
              </a:rPr>
              <a:t> when we decide or convince people to choose the right decision for the good of the Order?</a:t>
            </a:r>
          </a:p>
          <a:p>
            <a:pPr>
              <a:buFont typeface="Wingdings" pitchFamily="2" charset="2"/>
              <a:buChar char="§"/>
            </a:pPr>
            <a:r>
              <a:rPr lang="en-US" sz="3000" b="1" dirty="0" smtClean="0">
                <a:latin typeface="Franklin Gothic Medium Cond" pitchFamily="34" charset="0"/>
              </a:rPr>
              <a:t>Are we leading Odd Fellowship the way </a:t>
            </a:r>
            <a:r>
              <a:rPr lang="en-US" sz="3000" b="1" dirty="0" smtClean="0">
                <a:solidFill>
                  <a:srgbClr val="3701FF"/>
                </a:solidFill>
                <a:latin typeface="Franklin Gothic Medium Cond" pitchFamily="34" charset="0"/>
              </a:rPr>
              <a:t>OUR MEMBERS </a:t>
            </a:r>
            <a:r>
              <a:rPr lang="en-US" sz="3000" b="1" dirty="0" smtClean="0">
                <a:latin typeface="Franklin Gothic Medium Cond" pitchFamily="34" charset="0"/>
              </a:rPr>
              <a:t>want to be led  or are we leading the way </a:t>
            </a:r>
            <a:r>
              <a:rPr lang="en-US" sz="3000" b="1" dirty="0" smtClean="0">
                <a:solidFill>
                  <a:srgbClr val="3701FF"/>
                </a:solidFill>
                <a:latin typeface="Franklin Gothic Medium Cond" pitchFamily="34" charset="0"/>
              </a:rPr>
              <a:t>WE (OFFICERS) </a:t>
            </a:r>
            <a:r>
              <a:rPr lang="en-US" sz="3000" b="1" dirty="0" smtClean="0">
                <a:latin typeface="Franklin Gothic Medium Cond" pitchFamily="34" charset="0"/>
              </a:rPr>
              <a:t>want to lead Odd Fellowship?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Franklin Gothic Medium Cond" pitchFamily="34" charset="0"/>
            </a:endParaRPr>
          </a:p>
          <a:p>
            <a:endParaRPr lang="en-US" sz="2400" dirty="0" smtClean="0">
              <a:latin typeface="Franklin Gothic Medium Cond" pitchFamily="34" charset="0"/>
            </a:endParaRPr>
          </a:p>
          <a:p>
            <a:endParaRPr lang="en-US" sz="2400" dirty="0" smtClean="0">
              <a:latin typeface="Franklin Gothic Medium Cond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-1143000"/>
            <a:ext cx="98298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624839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Where do the </a:t>
            </a:r>
            <a:r>
              <a:rPr lang="en-US" sz="2400" b="1" dirty="0" smtClean="0">
                <a:solidFill>
                  <a:srgbClr val="FF0000"/>
                </a:solidFill>
              </a:rPr>
              <a:t>Sovereign Grand Lodge </a:t>
            </a:r>
            <a:r>
              <a:rPr lang="en-US" sz="2400" b="1" dirty="0" smtClean="0"/>
              <a:t>want Odd Fellowship to go in the current Century and onwards?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 Where do </a:t>
            </a:r>
            <a:r>
              <a:rPr lang="en-US" sz="2400" b="1" dirty="0" smtClean="0">
                <a:solidFill>
                  <a:srgbClr val="FF0000"/>
                </a:solidFill>
              </a:rPr>
              <a:t>Grand Lodges</a:t>
            </a:r>
            <a:r>
              <a:rPr lang="en-US" sz="2400" b="1" dirty="0" smtClean="0"/>
              <a:t> want to go?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 Where do the </a:t>
            </a:r>
            <a:r>
              <a:rPr lang="en-US" sz="2400" b="1" dirty="0" smtClean="0">
                <a:solidFill>
                  <a:srgbClr val="FF0000"/>
                </a:solidFill>
              </a:rPr>
              <a:t>Quasi-Independent Grand Lodges </a:t>
            </a:r>
            <a:r>
              <a:rPr lang="en-US" sz="2400" b="1" dirty="0" smtClean="0"/>
              <a:t>want to go?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 Do you know where do the general population (</a:t>
            </a:r>
            <a:r>
              <a:rPr lang="en-US" sz="2400" b="1" dirty="0" smtClean="0">
                <a:solidFill>
                  <a:srgbClr val="FF0000"/>
                </a:solidFill>
              </a:rPr>
              <a:t>lodge members</a:t>
            </a:r>
            <a:r>
              <a:rPr lang="en-US" sz="2400" b="1" dirty="0" smtClean="0"/>
              <a:t>) want to go?</a:t>
            </a:r>
          </a:p>
          <a:p>
            <a:pPr lvl="7">
              <a:buFont typeface="Wingdings" pitchFamily="2" charset="2"/>
              <a:buChar char="§"/>
            </a:pPr>
            <a:r>
              <a:rPr lang="en-US" sz="3500" b="1" dirty="0" smtClean="0"/>
              <a:t>ARE WE </a:t>
            </a:r>
            <a:r>
              <a:rPr lang="en-US" sz="5000" b="1" dirty="0" smtClean="0">
                <a:solidFill>
                  <a:srgbClr val="FF2929"/>
                </a:solidFill>
              </a:rPr>
              <a:t>ALL</a:t>
            </a:r>
            <a:r>
              <a:rPr lang="en-US" sz="3500" b="1" dirty="0" smtClean="0"/>
              <a:t> GOING THE SAME DIRECTION?</a:t>
            </a:r>
          </a:p>
          <a:p>
            <a:pPr lvl="7">
              <a:buFont typeface="Wingdings" pitchFamily="2" charset="2"/>
              <a:buChar char="§"/>
            </a:pPr>
            <a:endParaRPr lang="en-US" sz="3500" b="1" dirty="0" smtClean="0"/>
          </a:p>
          <a:p>
            <a:pPr>
              <a:buNone/>
            </a:pPr>
            <a:endParaRPr lang="en-US" sz="2600" dirty="0" smtClean="0"/>
          </a:p>
        </p:txBody>
      </p:sp>
      <p:pic>
        <p:nvPicPr>
          <p:cNvPr id="7" name="Picture 6" descr="q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352800"/>
            <a:ext cx="2962046" cy="3240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609600"/>
          </a:xfrm>
        </p:spPr>
        <p:txBody>
          <a:bodyPr>
            <a:normAutofit fontScale="90000"/>
          </a:bodyPr>
          <a:lstStyle/>
          <a:p>
            <a:pPr lvl="0"/>
            <a:r>
              <a:rPr lang="en-US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Where is Odd Fellowship now?</a:t>
            </a: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990600"/>
            <a:ext cx="8534400" cy="556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300" i="1" dirty="0" smtClean="0"/>
              <a:t> “Just trying to hold on. Our lodges are dying.” </a:t>
            </a:r>
          </a:p>
          <a:p>
            <a:pPr>
              <a:buFont typeface="Wingdings" pitchFamily="2" charset="2"/>
              <a:buChar char="§"/>
            </a:pPr>
            <a:r>
              <a:rPr lang="en-US" sz="2300" i="1" dirty="0" smtClean="0"/>
              <a:t>“Odd Fellowship has lost its human-side. It became a business-and-ego oriented organization rather than a service-oriented group.”</a:t>
            </a:r>
          </a:p>
          <a:p>
            <a:pPr>
              <a:buFont typeface="Wingdings" pitchFamily="2" charset="2"/>
              <a:buChar char="§"/>
            </a:pPr>
            <a:r>
              <a:rPr lang="en-US" sz="2300" i="1" dirty="0" smtClean="0"/>
              <a:t>“It’s just a bunch of old people trying to protect funds, invest money in the market, pay bills and maintain an old building.”</a:t>
            </a:r>
          </a:p>
          <a:p>
            <a:pPr>
              <a:buFont typeface="Wingdings" pitchFamily="2" charset="2"/>
              <a:buChar char="§"/>
            </a:pPr>
            <a:r>
              <a:rPr lang="en-US" sz="2300" i="1" dirty="0" smtClean="0"/>
              <a:t>“Just old people trying to hold power and authority.”</a:t>
            </a:r>
          </a:p>
          <a:p>
            <a:pPr>
              <a:buFont typeface="Wingdings" pitchFamily="2" charset="2"/>
              <a:buChar char="§"/>
            </a:pPr>
            <a:r>
              <a:rPr lang="en-US" sz="2300" i="1" dirty="0" smtClean="0"/>
              <a:t>“Boring and dry meetings.”</a:t>
            </a:r>
          </a:p>
          <a:p>
            <a:pPr>
              <a:buFont typeface="Wingdings" pitchFamily="2" charset="2"/>
              <a:buChar char="§"/>
            </a:pPr>
            <a:r>
              <a:rPr lang="en-US" sz="2300" i="1" dirty="0" smtClean="0"/>
              <a:t>“Old members still trying to boss around so we stopped attending meetings.”</a:t>
            </a:r>
          </a:p>
          <a:p>
            <a:pPr>
              <a:buFont typeface="Wingdings" pitchFamily="2" charset="2"/>
              <a:buChar char="§"/>
            </a:pPr>
            <a:r>
              <a:rPr lang="en-US" sz="2300" i="1" dirty="0" smtClean="0"/>
              <a:t>“I thought it is a fraternity but people are not really that warm and welcoming to each other”.</a:t>
            </a:r>
          </a:p>
          <a:p>
            <a:pPr>
              <a:buFont typeface="Wingdings" pitchFamily="2" charset="2"/>
              <a:buChar char="§"/>
            </a:pPr>
            <a:r>
              <a:rPr lang="en-US" sz="2300" i="1" dirty="0" smtClean="0"/>
              <a:t>“Odd Fellowship lost its values and principles. It is just a theory but no action. It wasn’t this way back then.”</a:t>
            </a:r>
          </a:p>
          <a:p>
            <a:pPr>
              <a:buFont typeface="Wingdings" pitchFamily="2" charset="2"/>
              <a:buChar char="§"/>
            </a:pPr>
            <a:r>
              <a:rPr lang="en-US" sz="2300" i="1" dirty="0" smtClean="0"/>
              <a:t>“It just doesn’t make any sense to me. I don’t get it.”</a:t>
            </a:r>
          </a:p>
          <a:p>
            <a:pPr>
              <a:buFont typeface="Wingdings" pitchFamily="2" charset="2"/>
              <a:buChar char="§"/>
            </a:pPr>
            <a:r>
              <a:rPr lang="en-US" sz="2300" i="1" dirty="0" smtClean="0"/>
              <a:t>“They initiated me and I really do not know what it is so I don’t really see its value.”</a:t>
            </a:r>
          </a:p>
          <a:p>
            <a:pPr>
              <a:buFont typeface="Wingdings" pitchFamily="2" charset="2"/>
              <a:buChar char="§"/>
            </a:pPr>
            <a:endParaRPr lang="en-US" sz="2300" i="1" dirty="0" smtClean="0"/>
          </a:p>
          <a:p>
            <a:pPr>
              <a:buFont typeface="Wingdings" pitchFamily="2" charset="2"/>
              <a:buChar char="§"/>
            </a:pPr>
            <a:endParaRPr lang="en-US" sz="2300" i="1" dirty="0" smtClean="0"/>
          </a:p>
          <a:p>
            <a:endParaRPr lang="en-US" sz="2300" i="1" dirty="0" smtClean="0"/>
          </a:p>
          <a:p>
            <a:pPr>
              <a:buFont typeface="Wingdings" pitchFamily="2" charset="2"/>
              <a:buChar char="§"/>
            </a:pPr>
            <a:endParaRPr lang="en-US" sz="2300" i="1" dirty="0" smtClean="0"/>
          </a:p>
          <a:p>
            <a:endParaRPr lang="en-US" sz="2300" i="1" dirty="0" smtClean="0"/>
          </a:p>
          <a:p>
            <a:pPr lvl="1"/>
            <a:endParaRPr lang="en-US" sz="2300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609600"/>
          </a:xfrm>
        </p:spPr>
        <p:txBody>
          <a:bodyPr>
            <a:normAutofit/>
          </a:bodyPr>
          <a:lstStyle/>
          <a:p>
            <a:pPr lvl="0"/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 you know about the Odd Fellows?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1189037"/>
            <a:ext cx="8305800" cy="475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/>
              <a:t>“</a:t>
            </a:r>
            <a:r>
              <a:rPr lang="en-US" sz="2400" i="1" dirty="0" smtClean="0"/>
              <a:t>I never heard about it until you asked.”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b="1" dirty="0" smtClean="0"/>
              <a:t>Common misconceptions and stigma by the public</a:t>
            </a:r>
            <a:r>
              <a:rPr lang="en-US" sz="2400" dirty="0" smtClean="0"/>
              <a:t>:</a:t>
            </a:r>
          </a:p>
          <a:p>
            <a:pPr lvl="2">
              <a:buFont typeface="Courier New" pitchFamily="49" charset="0"/>
              <a:buChar char="o"/>
            </a:pPr>
            <a:r>
              <a:rPr lang="en-US" sz="2400" i="1" dirty="0" smtClean="0"/>
              <a:t> “It is a secret society (Oh, Illuminati!)”</a:t>
            </a:r>
          </a:p>
          <a:p>
            <a:pPr lvl="2">
              <a:buFont typeface="Courier New" pitchFamily="49" charset="0"/>
              <a:buChar char="o"/>
            </a:pPr>
            <a:r>
              <a:rPr lang="en-US" sz="2400" i="1" dirty="0" smtClean="0"/>
              <a:t> “It is a cult”</a:t>
            </a:r>
          </a:p>
          <a:p>
            <a:pPr lvl="2">
              <a:buFont typeface="Courier New" pitchFamily="49" charset="0"/>
              <a:buChar char="o"/>
            </a:pPr>
            <a:r>
              <a:rPr lang="en-US" sz="2400" i="1" dirty="0" smtClean="0"/>
              <a:t>“People who do satanic rituals”</a:t>
            </a:r>
          </a:p>
          <a:p>
            <a:pPr lvl="2">
              <a:buFont typeface="Courier New" pitchFamily="49" charset="0"/>
              <a:buChar char="o"/>
            </a:pPr>
            <a:r>
              <a:rPr lang="en-US" sz="2400" i="1" dirty="0" smtClean="0"/>
              <a:t>“A religious group”</a:t>
            </a:r>
          </a:p>
          <a:p>
            <a:pPr lvl="2">
              <a:buFont typeface="Courier New" pitchFamily="49" charset="0"/>
              <a:buChar char="o"/>
            </a:pPr>
            <a:r>
              <a:rPr lang="en-US" sz="2400" i="1" dirty="0" smtClean="0"/>
              <a:t>“It is a copy of Freemasonry”</a:t>
            </a:r>
          </a:p>
          <a:p>
            <a:pPr lvl="2">
              <a:buFont typeface="Courier New" pitchFamily="49" charset="0"/>
              <a:buChar char="o"/>
            </a:pPr>
            <a:r>
              <a:rPr lang="en-US" sz="2400" i="1" dirty="0" smtClean="0"/>
              <a:t>“Group of senior citizens”</a:t>
            </a:r>
          </a:p>
          <a:p>
            <a:pPr lvl="2">
              <a:buFont typeface="Courier New" pitchFamily="49" charset="0"/>
              <a:buChar char="o"/>
            </a:pPr>
            <a:r>
              <a:rPr lang="en-US" sz="2400" i="1" dirty="0" smtClean="0"/>
              <a:t>“Grumpy old people”</a:t>
            </a:r>
          </a:p>
          <a:p>
            <a:pPr lvl="2">
              <a:buFont typeface="Courier New" pitchFamily="49" charset="0"/>
              <a:buChar char="o"/>
            </a:pPr>
            <a:r>
              <a:rPr lang="en-US" sz="2400" i="1" dirty="0" smtClean="0"/>
              <a:t>“Where old people play BINGO”</a:t>
            </a:r>
          </a:p>
          <a:p>
            <a:pPr lvl="2">
              <a:buFont typeface="Courier New" pitchFamily="49" charset="0"/>
              <a:buChar char="o"/>
            </a:pPr>
            <a:r>
              <a:rPr lang="en-US" sz="2400" i="1" dirty="0" smtClean="0"/>
              <a:t>“It is a dead organization”</a:t>
            </a:r>
          </a:p>
          <a:p>
            <a:pPr lvl="2">
              <a:buFont typeface="Courier New" pitchFamily="49" charset="0"/>
              <a:buChar char="o"/>
            </a:pPr>
            <a:r>
              <a:rPr lang="en-US" sz="2400" i="1" dirty="0" smtClean="0"/>
              <a:t>“Just a bunch of old guys wearing weird attire and calling themselves Grand </a:t>
            </a:r>
            <a:r>
              <a:rPr lang="en-US" sz="2400" i="1" dirty="0" err="1" smtClean="0"/>
              <a:t>Pooba</a:t>
            </a:r>
            <a:r>
              <a:rPr lang="en-US" sz="2400" i="1" dirty="0" smtClean="0"/>
              <a:t> and such”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3113</Words>
  <Application>Microsoft Macintosh PowerPoint</Application>
  <PresentationFormat>On-screen Show (4:3)</PresentationFormat>
  <Paragraphs>366</Paragraphs>
  <Slides>36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International organizations in the 21st Century</vt:lpstr>
      <vt:lpstr>PowerPoint Presentation</vt:lpstr>
      <vt:lpstr>PowerPoint Presentation</vt:lpstr>
      <vt:lpstr>PowerPoint Presentation</vt:lpstr>
      <vt:lpstr>Where is Odd Fellowship now?</vt:lpstr>
      <vt:lpstr>Do you know about the Odd Fellows?</vt:lpstr>
      <vt:lpstr>PowerPoint Presentation</vt:lpstr>
      <vt:lpstr>I. TASK</vt:lpstr>
      <vt:lpstr>What is the Odd Fellows? (Members)</vt:lpstr>
      <vt:lpstr>Fraternal times survey (2012)</vt:lpstr>
      <vt:lpstr>Fraternal times survey (2012)</vt:lpstr>
      <vt:lpstr>PowerPoint Presentation</vt:lpstr>
      <vt:lpstr>PowerPoint Presentation</vt:lpstr>
      <vt:lpstr>So, should we adopt an international trade name and logo that really looks the same?</vt:lpstr>
      <vt:lpstr>Should we adopt a universal slogan?</vt:lpstr>
      <vt:lpstr>Should we also adopt our founding date in our international trademark?</vt:lpstr>
      <vt:lpstr>Possibilities?</vt:lpstr>
      <vt:lpstr>II. PEOPLE ANALYSIS</vt:lpstr>
      <vt:lpstr>PowerPoint Presentation</vt:lpstr>
      <vt:lpstr>PowerPoint Presentation</vt:lpstr>
      <vt:lpstr>PowerPoint Presentation</vt:lpstr>
      <vt:lpstr>PowerPoint Presentation</vt:lpstr>
      <vt:lpstr>III. STRUCTURE</vt:lpstr>
      <vt:lpstr>Are our Grand Lodges and Sovereign Grand Lodge functioning:</vt:lpstr>
      <vt:lpstr>IV. TECHNOLOGY</vt:lpstr>
      <vt:lpstr>Several things that they want to be changed:</vt:lpstr>
      <vt:lpstr>Several things that they want to be changed:</vt:lpstr>
      <vt:lpstr>PowerPoint Presentation</vt:lpstr>
      <vt:lpstr>PowerPoint Presentation</vt:lpstr>
      <vt:lpstr>METHODS</vt:lpstr>
      <vt:lpstr>What is organizational analysis?</vt:lpstr>
      <vt:lpstr>Components of the organization:</vt:lpstr>
      <vt:lpstr>Effective way for leaders and members to: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I.O.O.F. Organizational Analysis</dc:title>
  <dc:creator>louieblake</dc:creator>
  <cp:lastModifiedBy>Susan Kendryna</cp:lastModifiedBy>
  <cp:revision>325</cp:revision>
  <dcterms:created xsi:type="dcterms:W3CDTF">2013-07-04T06:22:59Z</dcterms:created>
  <dcterms:modified xsi:type="dcterms:W3CDTF">2014-10-15T00:24:23Z</dcterms:modified>
</cp:coreProperties>
</file>