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7" r:id="rId3"/>
    <p:sldId id="268" r:id="rId4"/>
    <p:sldId id="269" r:id="rId5"/>
    <p:sldId id="288" r:id="rId6"/>
    <p:sldId id="270" r:id="rId7"/>
    <p:sldId id="290" r:id="rId8"/>
    <p:sldId id="281" r:id="rId9"/>
    <p:sldId id="282" r:id="rId10"/>
    <p:sldId id="280" r:id="rId11"/>
    <p:sldId id="279" r:id="rId12"/>
    <p:sldId id="285" r:id="rId13"/>
    <p:sldId id="286" r:id="rId14"/>
    <p:sldId id="283" r:id="rId15"/>
    <p:sldId id="291" r:id="rId16"/>
    <p:sldId id="292" r:id="rId17"/>
    <p:sldId id="272" r:id="rId18"/>
    <p:sldId id="265" r:id="rId19"/>
    <p:sldId id="261" r:id="rId20"/>
    <p:sldId id="262" r:id="rId21"/>
    <p:sldId id="263" r:id="rId22"/>
    <p:sldId id="284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711" autoAdjust="0"/>
  </p:normalViewPr>
  <p:slideViewPr>
    <p:cSldViewPr snapToGrid="0" snapToObjects="1">
      <p:cViewPr>
        <p:scale>
          <a:sx n="108" d="100"/>
          <a:sy n="108" d="100"/>
        </p:scale>
        <p:origin x="-1648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628EAFA9-7502-42D3-9B79-C38E938C236F}" type="datetimeFigureOut">
              <a:rPr lang="en-US" smtClean="0"/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keep your bait warm.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200" dirty="0" smtClean="0"/>
              <a:t>Grand Lodge of Georgia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905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Change and what does it mean to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</a:t>
            </a:r>
            <a:r>
              <a:rPr lang="en-US" b="1" dirty="0" smtClean="0"/>
              <a:t>he marketplace understands change</a:t>
            </a:r>
          </a:p>
          <a:p>
            <a:pPr lvl="1"/>
            <a:r>
              <a:rPr lang="en-US" b="1" dirty="0" smtClean="0"/>
              <a:t>If people don</a:t>
            </a:r>
            <a:r>
              <a:rPr lang="fr-FR" b="1" dirty="0" smtClean="0"/>
              <a:t>’</a:t>
            </a:r>
            <a:r>
              <a:rPr lang="en-US" b="1" dirty="0" smtClean="0"/>
              <a:t>t buy your product you stop selling it or market it differently.</a:t>
            </a:r>
          </a:p>
          <a:p>
            <a:pPr lvl="1"/>
            <a:endParaRPr lang="en-US" b="1" dirty="0" smtClean="0"/>
          </a:p>
          <a:p>
            <a:pPr marL="457200" lvl="1" indent="0" algn="ctr">
              <a:buNone/>
            </a:pPr>
            <a:r>
              <a:rPr lang="en-US" sz="3600" b="1" dirty="0" smtClean="0"/>
              <a:t>DON</a:t>
            </a:r>
            <a:r>
              <a:rPr lang="fr-FR" sz="3600" b="1" dirty="0" smtClean="0"/>
              <a:t>’</a:t>
            </a:r>
            <a:r>
              <a:rPr lang="en-US" sz="3600" b="1" dirty="0" smtClean="0"/>
              <a:t>T BLAME THE CUSTOMER</a:t>
            </a:r>
          </a:p>
          <a:p>
            <a:pPr marL="457200" lvl="1" indent="0" algn="ctr">
              <a:buNone/>
            </a:pPr>
            <a:endParaRPr lang="en-US" sz="1400" b="1" dirty="0" smtClean="0"/>
          </a:p>
          <a:p>
            <a:pPr marL="457200" lvl="1" indent="0" algn="ctr">
              <a:buNone/>
            </a:pPr>
            <a:r>
              <a:rPr lang="en-US" sz="3600" b="1" dirty="0" smtClean="0"/>
              <a:t>Find the customer’s need and fill it.</a:t>
            </a:r>
            <a:endParaRPr lang="en-US" b="1" dirty="0"/>
          </a:p>
          <a:p>
            <a:pPr marL="457200" lvl="1" indent="0" algn="ctr">
              <a:buNone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is Change and what does it mean to Me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418081"/>
            <a:ext cx="7345363" cy="3027679"/>
          </a:xfrm>
        </p:spPr>
        <p:txBody>
          <a:bodyPr>
            <a:normAutofit/>
          </a:bodyPr>
          <a:lstStyle/>
          <a:p>
            <a:r>
              <a:rPr lang="en-US" b="1" dirty="0" smtClean="0"/>
              <a:t>Why </a:t>
            </a:r>
            <a:r>
              <a:rPr lang="en-US" b="1" dirty="0" smtClean="0"/>
              <a:t>is change scary? </a:t>
            </a:r>
          </a:p>
          <a:p>
            <a:pPr lvl="1"/>
            <a:r>
              <a:rPr lang="en-US" b="1" dirty="0" smtClean="0"/>
              <a:t>We usually believe change means loss</a:t>
            </a:r>
          </a:p>
          <a:p>
            <a:pPr lvl="1"/>
            <a:r>
              <a:rPr lang="en-US" b="1" dirty="0" smtClean="0"/>
              <a:t>Change requires me to do something different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Don’t know what to do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Don’t know how to do it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/>
              <a:t>Change takes me out of my comfort zone and I don’t want to do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Change and what does it mean to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b="1" dirty="0" smtClean="0"/>
              <a:t>Just because that</a:t>
            </a:r>
            <a:r>
              <a:rPr lang="fr-FR" sz="2800" b="1" dirty="0" smtClean="0"/>
              <a:t>’</a:t>
            </a:r>
            <a:r>
              <a:rPr lang="en-US" sz="2800" b="1" dirty="0" smtClean="0"/>
              <a:t>s the way we </a:t>
            </a:r>
            <a:r>
              <a:rPr lang="en-US" sz="2800" b="1" i="1" u="sng" dirty="0" smtClean="0"/>
              <a:t>always</a:t>
            </a:r>
            <a:r>
              <a:rPr lang="en-US" sz="2800" b="1" dirty="0" smtClean="0"/>
              <a:t> did it, does not mean that’s the best way to do it </a:t>
            </a:r>
            <a:r>
              <a:rPr lang="en-US" sz="2800" b="1" dirty="0" smtClean="0"/>
              <a:t>now</a:t>
            </a:r>
            <a:endParaRPr lang="en-US" b="1" dirty="0" smtClean="0"/>
          </a:p>
          <a:p>
            <a:r>
              <a:rPr lang="en-US" sz="2800" b="1" dirty="0"/>
              <a:t>N</a:t>
            </a:r>
            <a:r>
              <a:rPr lang="en-US" sz="2800" b="1" dirty="0" smtClean="0"/>
              <a:t>othing should be off limits to debate, because that will limit your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8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Change and what does it mean to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6000" b="1" dirty="0" smtClean="0"/>
              <a:t>When it comes to change “</a:t>
            </a:r>
            <a:r>
              <a:rPr lang="en-US" sz="6000" b="1" dirty="0"/>
              <a:t>F</a:t>
            </a:r>
            <a:r>
              <a:rPr lang="en-US" sz="6000" b="1" dirty="0" smtClean="0"/>
              <a:t>ocus on what you want to gain, not on what you might lose”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3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Change and what does it mean to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Stay in love and be loyal to the mission and vision because they don</a:t>
            </a:r>
            <a:r>
              <a:rPr lang="fr-FR" b="1" dirty="0" smtClean="0"/>
              <a:t>’</a:t>
            </a:r>
            <a:r>
              <a:rPr lang="en-US" b="1" dirty="0" smtClean="0"/>
              <a:t>t change </a:t>
            </a:r>
            <a:endParaRPr lang="en-US" b="1" dirty="0"/>
          </a:p>
          <a:p>
            <a:r>
              <a:rPr lang="en-US" b="1" dirty="0" smtClean="0"/>
              <a:t>Programs must </a:t>
            </a:r>
            <a:r>
              <a:rPr lang="en-US" b="1" dirty="0" smtClean="0"/>
              <a:t>change</a:t>
            </a:r>
            <a:endParaRPr lang="fr-FR" b="1" dirty="0" smtClean="0"/>
          </a:p>
          <a:p>
            <a:r>
              <a:rPr lang="en-US" b="1" dirty="0" smtClean="0"/>
              <a:t>Programs are ways to serve people and attract them to IOOF membership</a:t>
            </a:r>
          </a:p>
          <a:p>
            <a:pPr lvl="1"/>
            <a:r>
              <a:rPr lang="en-US" b="1" dirty="0" smtClean="0"/>
              <a:t>Not all programs work with everyone</a:t>
            </a:r>
          </a:p>
          <a:p>
            <a:pPr lvl="1"/>
            <a:r>
              <a:rPr lang="en-US" b="1" dirty="0" smtClean="0"/>
              <a:t>Must have a variety of programs to appeal to diverse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5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 Youth?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873" b="228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02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Bellamy Salute,1892 or The Pledge of Allegiance by Francis Bellamy a Christian Socialist. Change to hand over heart in 1942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835" b="15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352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30 at 9.26.1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" b="7173"/>
          <a:stretch>
            <a:fillRect/>
          </a:stretch>
        </p:blipFill>
        <p:spPr>
          <a:xfrm>
            <a:off x="213748" y="389820"/>
            <a:ext cx="8768323" cy="5847298"/>
          </a:xfrm>
        </p:spPr>
      </p:pic>
    </p:spTree>
    <p:extLst>
      <p:ext uri="{BB962C8B-B14F-4D97-AF65-F5344CB8AC3E}">
        <p14:creationId xmlns:p14="http://schemas.microsoft.com/office/powerpoint/2010/main" val="941815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>
              <a:defRPr lang="en-US"/>
            </a:pPr>
            <a:r>
              <a:rPr lang="en-US" altLang="x-none"/>
              <a:t>Generations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92194"/>
            <a:ext cx="8229599" cy="4525963"/>
          </a:xfrm>
        </p:spPr>
        <p:txBody>
          <a:bodyPr>
            <a:noAutofit/>
          </a:bodyPr>
          <a:lstStyle/>
          <a:p>
            <a:pPr algn="ctr" latinLnBrk="0">
              <a:defRPr lang="en-US"/>
            </a:pPr>
            <a:endParaRPr lang="en-US" altLang="x-none" sz="4200" b="1" dirty="0"/>
          </a:p>
          <a:p>
            <a:pPr algn="ctr" latinLnBrk="0">
              <a:defRPr lang="en-US"/>
            </a:pPr>
            <a:r>
              <a:rPr lang="en-US" altLang="x-none" sz="4200" b="1" dirty="0"/>
              <a:t>Traditionalists 1901-1943</a:t>
            </a:r>
          </a:p>
          <a:p>
            <a:pPr algn="ctr" latinLnBrk="0">
              <a:defRPr lang="en-US"/>
            </a:pPr>
            <a:r>
              <a:rPr lang="en-US" altLang="x-none" sz="4200" b="1" dirty="0"/>
              <a:t>Baby Boomers 1944 - 1964</a:t>
            </a:r>
          </a:p>
          <a:p>
            <a:pPr algn="ctr" latinLnBrk="0">
              <a:defRPr lang="en-US"/>
            </a:pPr>
            <a:r>
              <a:rPr lang="en-US" altLang="x-none" sz="4200" b="1" dirty="0"/>
              <a:t>Generation </a:t>
            </a:r>
            <a:r>
              <a:rPr lang="en-US" altLang="x-none" sz="4200" b="1" dirty="0" err="1"/>
              <a:t>Xers</a:t>
            </a:r>
            <a:r>
              <a:rPr lang="en-US" altLang="x-none" sz="4200" b="1" dirty="0"/>
              <a:t> 1965 - 1981</a:t>
            </a:r>
          </a:p>
          <a:p>
            <a:pPr algn="ctr" latinLnBrk="0">
              <a:defRPr lang="en-US"/>
            </a:pPr>
            <a:r>
              <a:rPr lang="en-US" altLang="x-none" sz="4200" b="1" dirty="0" err="1"/>
              <a:t>Millennials</a:t>
            </a:r>
            <a:r>
              <a:rPr lang="en-US" altLang="x-none" sz="4200" b="1" dirty="0"/>
              <a:t> 1982 - 2003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>
              <a:defRPr lang="en-US"/>
            </a:pPr>
            <a:fld id="{AD22CD3B-FDDF-4998-970C-76E6E0BEC65F}" type="slidenum">
              <a:rPr lang="en-US" altLang="x-none"/>
              <a:pPr lvl="0" latinLnBrk="0">
                <a:defRPr lang="en-US"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4450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599" cy="1143000"/>
          </a:xfrm>
        </p:spPr>
        <p:txBody>
          <a:bodyPr/>
          <a:lstStyle/>
          <a:p>
            <a:pPr latinLnBrk="0">
              <a:defRPr lang="en-US"/>
            </a:pPr>
            <a:r>
              <a:rPr lang="en-US" altLang="x-none" dirty="0"/>
              <a:t>Activities of the Lodge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74" y="1772794"/>
            <a:ext cx="8425053" cy="4525963"/>
          </a:xfrm>
        </p:spPr>
        <p:txBody>
          <a:bodyPr>
            <a:normAutofit/>
          </a:bodyPr>
          <a:lstStyle/>
          <a:p>
            <a:pPr latinLnBrk="0">
              <a:defRPr lang="en-US"/>
            </a:pPr>
            <a:r>
              <a:rPr lang="en-US" altLang="x-none" sz="2800" dirty="0"/>
              <a:t>Why should Lodges have Activities?</a:t>
            </a:r>
          </a:p>
          <a:p>
            <a:pPr lvl="1" latinLnBrk="0">
              <a:defRPr lang="en-US"/>
            </a:pPr>
            <a:r>
              <a:rPr lang="en-US" altLang="x-none" sz="2800" dirty="0"/>
              <a:t>Increase fellowship </a:t>
            </a:r>
          </a:p>
          <a:p>
            <a:pPr lvl="1" latinLnBrk="0">
              <a:defRPr lang="en-US"/>
            </a:pPr>
            <a:r>
              <a:rPr lang="en-US" altLang="x-none" sz="2800" dirty="0"/>
              <a:t>Increase membership</a:t>
            </a:r>
          </a:p>
          <a:p>
            <a:pPr lvl="1" latinLnBrk="0">
              <a:defRPr lang="en-US"/>
            </a:pPr>
            <a:r>
              <a:rPr lang="en-US" altLang="x-none" sz="2800" dirty="0"/>
              <a:t>Create more interesting meetings</a:t>
            </a:r>
          </a:p>
          <a:p>
            <a:pPr lvl="1" latinLnBrk="0">
              <a:defRPr lang="en-US"/>
            </a:pPr>
            <a:r>
              <a:rPr lang="en-US" altLang="x-none" sz="2800" dirty="0"/>
              <a:t>Members want to attend when there is a purpose</a:t>
            </a:r>
          </a:p>
          <a:p>
            <a:pPr lvl="1" latinLnBrk="0">
              <a:defRPr lang="en-US"/>
            </a:pPr>
            <a:r>
              <a:rPr lang="en-US" altLang="x-none" sz="2800" dirty="0"/>
              <a:t>Helps to invite people to check out your lodge</a:t>
            </a:r>
          </a:p>
          <a:p>
            <a:pPr lvl="1" latinLnBrk="0">
              <a:defRPr lang="en-US"/>
            </a:pPr>
            <a:r>
              <a:rPr lang="en-US" altLang="x-none" sz="2800" dirty="0"/>
              <a:t>Regain your Lodge purpose to elevate the character of man 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>
              <a:defRPr lang="en-US"/>
            </a:pPr>
            <a:fld id="{AD22CD3B-FDDF-4998-970C-76E6E0BEC65F}" type="slidenum">
              <a:rPr lang="en-US" altLang="x-none"/>
              <a:pPr lvl="0" latinLnBrk="0">
                <a:defRPr lang="en-US"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3617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Define Your Organization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MISSION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4800" b="1" dirty="0" smtClean="0"/>
              <a:t>VISION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4800" b="1" dirty="0" smtClean="0"/>
              <a:t>CULTURE</a:t>
            </a:r>
            <a:endParaRPr lang="en-US" sz="4800" b="1" dirty="0"/>
          </a:p>
          <a:p>
            <a:pPr marL="0" indent="0" algn="ctr">
              <a:buNone/>
            </a:pPr>
            <a:r>
              <a:rPr lang="en-US" sz="4800" b="1" dirty="0" smtClean="0"/>
              <a:t>PROGRAMS</a:t>
            </a:r>
            <a:endParaRPr lang="en-US" sz="48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>
              <a:defRPr lang="en-US"/>
            </a:pPr>
            <a:r>
              <a:rPr lang="en-US" altLang="x-none" dirty="0"/>
              <a:t>Activities of the Lodge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505" y="1584008"/>
            <a:ext cx="8229599" cy="4525963"/>
          </a:xfrm>
        </p:spPr>
        <p:txBody>
          <a:bodyPr>
            <a:noAutofit/>
          </a:bodyPr>
          <a:lstStyle/>
          <a:p>
            <a:pPr latinLnBrk="0">
              <a:defRPr lang="en-US"/>
            </a:pPr>
            <a:r>
              <a:rPr lang="en-US" altLang="x-none" sz="2800" dirty="0"/>
              <a:t>How do we start Activities that people would like to attend?</a:t>
            </a:r>
          </a:p>
          <a:p>
            <a:pPr lvl="1" latinLnBrk="0">
              <a:defRPr lang="en-US"/>
            </a:pPr>
            <a:r>
              <a:rPr lang="en-US" altLang="x-none" sz="2800" dirty="0"/>
              <a:t>Choose activities that are:</a:t>
            </a:r>
          </a:p>
          <a:p>
            <a:pPr lvl="2" latinLnBrk="0">
              <a:defRPr lang="en-US"/>
            </a:pPr>
            <a:r>
              <a:rPr lang="en-US" altLang="x-none" sz="2800" dirty="0"/>
              <a:t>In line with your vision statement</a:t>
            </a:r>
          </a:p>
          <a:p>
            <a:pPr lvl="2" latinLnBrk="0">
              <a:defRPr lang="en-US"/>
            </a:pPr>
            <a:r>
              <a:rPr lang="en-US" altLang="x-none" sz="2800" dirty="0"/>
              <a:t>Interesting to all members</a:t>
            </a:r>
          </a:p>
          <a:p>
            <a:pPr lvl="2" latinLnBrk="0">
              <a:defRPr lang="en-US"/>
            </a:pPr>
            <a:r>
              <a:rPr lang="en-US" altLang="x-none" sz="2800" dirty="0"/>
              <a:t>Diverse to all members</a:t>
            </a:r>
          </a:p>
          <a:p>
            <a:pPr lvl="2" latinLnBrk="0">
              <a:defRPr lang="en-US"/>
            </a:pPr>
            <a:r>
              <a:rPr lang="en-US" altLang="x-none" sz="2800" dirty="0"/>
              <a:t>More than one activity to allow everyone's interest to be engaged</a:t>
            </a:r>
          </a:p>
          <a:p>
            <a:pPr lvl="2" latinLnBrk="0">
              <a:defRPr lang="en-US"/>
            </a:pPr>
            <a:r>
              <a:rPr lang="en-US" altLang="x-none" sz="2800" dirty="0"/>
              <a:t>Don't reinvent the wheel, look for activities that are already established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>
              <a:defRPr lang="en-US"/>
            </a:pPr>
            <a:fld id="{AD22CD3B-FDDF-4998-970C-76E6E0BEC65F}" type="slidenum">
              <a:rPr lang="en-US" altLang="x-none"/>
              <a:pPr lvl="0" latinLnBrk="0">
                <a:defRPr lang="en-US"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09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3" y="274637"/>
            <a:ext cx="8229599" cy="1143000"/>
          </a:xfrm>
        </p:spPr>
        <p:txBody>
          <a:bodyPr/>
          <a:lstStyle/>
          <a:p>
            <a:pPr latinLnBrk="0">
              <a:defRPr lang="en-US"/>
            </a:pPr>
            <a:r>
              <a:rPr lang="en-US" altLang="x-none" dirty="0"/>
              <a:t>Activities of the Lodge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87304" y="1262927"/>
            <a:ext cx="8229599" cy="639762"/>
          </a:xfrm>
        </p:spPr>
        <p:txBody>
          <a:bodyPr>
            <a:noAutofit/>
          </a:bodyPr>
          <a:lstStyle/>
          <a:p>
            <a:pPr algn="ctr" latinLnBrk="0">
              <a:defRPr lang="en-US"/>
            </a:pPr>
            <a:r>
              <a:rPr lang="en-US" altLang="x-none" dirty="0"/>
              <a:t>What kind of activities could our Lodge start?</a:t>
            </a:r>
          </a:p>
          <a:p>
            <a:pPr latinLnBrk="0">
              <a:defRPr lang="en-US"/>
            </a:pPr>
            <a:endParaRPr lang="en-US" altLang="x-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51979"/>
            <a:ext cx="4040188" cy="3621264"/>
          </a:xfrm>
        </p:spPr>
        <p:txBody>
          <a:bodyPr>
            <a:normAutofit/>
          </a:bodyPr>
          <a:lstStyle/>
          <a:p>
            <a:pPr latinLnBrk="0">
              <a:defRPr lang="en-US"/>
            </a:pPr>
            <a:r>
              <a:rPr lang="en-US" altLang="x-none" sz="2400" dirty="0"/>
              <a:t>Activities:</a:t>
            </a:r>
          </a:p>
          <a:p>
            <a:pPr lvl="1" latinLnBrk="0">
              <a:defRPr lang="en-US"/>
            </a:pPr>
            <a:r>
              <a:rPr lang="en-US" altLang="x-none" sz="2400" dirty="0"/>
              <a:t>Audubon Society</a:t>
            </a:r>
          </a:p>
          <a:p>
            <a:pPr lvl="1" latinLnBrk="0">
              <a:defRPr lang="en-US"/>
            </a:pPr>
            <a:r>
              <a:rPr lang="en-US" altLang="x-none" sz="2400" dirty="0"/>
              <a:t>Bible Study</a:t>
            </a:r>
          </a:p>
          <a:p>
            <a:pPr lvl="1" latinLnBrk="0">
              <a:defRPr lang="en-US"/>
            </a:pPr>
            <a:r>
              <a:rPr lang="en-US" altLang="x-none" sz="2400" dirty="0"/>
              <a:t>Card Group</a:t>
            </a:r>
          </a:p>
          <a:p>
            <a:pPr lvl="1" latinLnBrk="0">
              <a:defRPr lang="en-US"/>
            </a:pPr>
            <a:r>
              <a:rPr lang="en-US" altLang="x-none" sz="2400" dirty="0"/>
              <a:t>Motorcycle Group</a:t>
            </a:r>
          </a:p>
          <a:p>
            <a:pPr lvl="1" latinLnBrk="0">
              <a:defRPr lang="en-US"/>
            </a:pPr>
            <a:r>
              <a:rPr lang="en-US" altLang="x-none" sz="2400" dirty="0"/>
              <a:t>Camping Group</a:t>
            </a:r>
          </a:p>
          <a:p>
            <a:pPr lvl="1" latinLnBrk="0">
              <a:defRPr lang="en-US"/>
            </a:pPr>
            <a:r>
              <a:rPr lang="en-US" altLang="x-none" sz="2400" dirty="0"/>
              <a:t>Movie Night</a:t>
            </a:r>
          </a:p>
          <a:p>
            <a:pPr lvl="1" latinLnBrk="0">
              <a:defRPr lang="en-US"/>
            </a:pPr>
            <a:r>
              <a:rPr lang="en-US" altLang="x-none" sz="2400" dirty="0"/>
              <a:t>Dinner Night</a:t>
            </a:r>
          </a:p>
          <a:p>
            <a:pPr lvl="1" latinLnBrk="0">
              <a:defRPr lang="en-US"/>
            </a:pPr>
            <a:endParaRPr lang="en-US" altLang="x-non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3" y="1751980"/>
            <a:ext cx="4041775" cy="3621264"/>
          </a:xfrm>
        </p:spPr>
        <p:txBody>
          <a:bodyPr>
            <a:noAutofit/>
          </a:bodyPr>
          <a:lstStyle/>
          <a:p>
            <a:pPr latinLnBrk="0">
              <a:defRPr lang="en-US"/>
            </a:pPr>
            <a:r>
              <a:rPr lang="en-US" altLang="x-none" sz="2200" dirty="0"/>
              <a:t>Support a:</a:t>
            </a:r>
          </a:p>
          <a:p>
            <a:pPr lvl="1" latinLnBrk="0">
              <a:defRPr lang="en-US"/>
            </a:pPr>
            <a:r>
              <a:rPr lang="en-US" altLang="x-none" sz="2200" dirty="0"/>
              <a:t>Boy Scout Group</a:t>
            </a:r>
          </a:p>
          <a:p>
            <a:pPr lvl="1" latinLnBrk="0">
              <a:defRPr lang="en-US"/>
            </a:pPr>
            <a:r>
              <a:rPr lang="en-US" altLang="x-none" sz="2200" dirty="0"/>
              <a:t>United Nations Pilgrimage</a:t>
            </a:r>
          </a:p>
          <a:p>
            <a:pPr lvl="1" latinLnBrk="0">
              <a:defRPr lang="en-US"/>
            </a:pPr>
            <a:r>
              <a:rPr lang="en-US" altLang="x-none" sz="2200" dirty="0"/>
              <a:t>Mission Trip</a:t>
            </a:r>
          </a:p>
          <a:p>
            <a:pPr lvl="1" latinLnBrk="0">
              <a:defRPr lang="en-US"/>
            </a:pPr>
            <a:r>
              <a:rPr lang="en-US" altLang="x-none" sz="2200" dirty="0"/>
              <a:t>Student with a Scholarship</a:t>
            </a:r>
          </a:p>
          <a:p>
            <a:pPr lvl="1" latinLnBrk="0">
              <a:defRPr lang="en-US"/>
            </a:pPr>
            <a:r>
              <a:rPr lang="en-US" altLang="x-none" sz="2200" dirty="0"/>
              <a:t>Feed the Homeless</a:t>
            </a:r>
          </a:p>
          <a:p>
            <a:pPr lvl="1" latinLnBrk="0">
              <a:defRPr lang="en-US"/>
            </a:pPr>
            <a:r>
              <a:rPr lang="en-US" altLang="x-none" sz="2200" dirty="0"/>
              <a:t>Salvation Army Drive</a:t>
            </a:r>
          </a:p>
          <a:p>
            <a:pPr lvl="1" latinLnBrk="0">
              <a:defRPr lang="en-US"/>
            </a:pPr>
            <a:r>
              <a:rPr lang="en-US" altLang="x-none" sz="2200" dirty="0"/>
              <a:t>Relay for Life (Cancer Society</a:t>
            </a:r>
            <a:r>
              <a:rPr lang="en-US" altLang="x-none" sz="2200" dirty="0" smtClean="0"/>
              <a:t>)</a:t>
            </a:r>
            <a:endParaRPr lang="en-US" altLang="x-none" sz="2200" b="1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latinLnBrk="0">
              <a:defRPr lang="en-US"/>
            </a:pPr>
            <a:fld id="{AD22CD3B-FDDF-4998-970C-76E6E0BEC65F}" type="slidenum">
              <a:rPr lang="en-US" altLang="x-none"/>
              <a:pPr lvl="0" latinLnBrk="0">
                <a:defRPr lang="en-US"/>
              </a:pPr>
              <a:t>21</a:t>
            </a:fld>
            <a:endParaRPr lang="en-US" altLang="x-none"/>
          </a:p>
        </p:txBody>
      </p:sp>
      <p:sp>
        <p:nvSpPr>
          <p:cNvPr id="7" name="TextBox 6"/>
          <p:cNvSpPr txBox="1"/>
          <p:nvPr/>
        </p:nvSpPr>
        <p:spPr>
          <a:xfrm>
            <a:off x="459670" y="5336463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>
              <a:defRPr lang="en-US"/>
            </a:pPr>
            <a:r>
              <a:rPr lang="en-US" altLang="x-none" sz="2000" b="1" dirty="0"/>
              <a:t>*Remember these are just suggestions*</a:t>
            </a:r>
          </a:p>
          <a:p>
            <a:pPr algn="ctr" latinLnBrk="0">
              <a:defRPr lang="en-US"/>
            </a:pPr>
            <a:r>
              <a:rPr lang="en-US" altLang="x-none" sz="2000" b="1" dirty="0"/>
              <a:t>Have a planning meeting and try one of these ideas or start your own activities.</a:t>
            </a:r>
          </a:p>
        </p:txBody>
      </p:sp>
    </p:spTree>
    <p:extLst>
      <p:ext uri="{BB962C8B-B14F-4D97-AF65-F5344CB8AC3E}">
        <p14:creationId xmlns:p14="http://schemas.microsoft.com/office/powerpoint/2010/main" val="263704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Take Away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38961"/>
            <a:ext cx="7345363" cy="39319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The best way to find out if things are going well is to ask yourself this question: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WHAT’S THE BEST WAY </a:t>
            </a:r>
            <a:r>
              <a:rPr lang="en-US" sz="4000" b="1" dirty="0" smtClean="0"/>
              <a:t>TO___________________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0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0-30 at 8.59.55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 b="8100"/>
          <a:stretch>
            <a:fillRect/>
          </a:stretch>
        </p:blipFill>
        <p:spPr>
          <a:xfrm>
            <a:off x="540656" y="616166"/>
            <a:ext cx="8005660" cy="5620951"/>
          </a:xfrm>
        </p:spPr>
      </p:pic>
    </p:spTree>
    <p:extLst>
      <p:ext uri="{BB962C8B-B14F-4D97-AF65-F5344CB8AC3E}">
        <p14:creationId xmlns:p14="http://schemas.microsoft.com/office/powerpoint/2010/main" val="159881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Define Your Organization</a:t>
            </a:r>
            <a:br>
              <a:rPr lang="en-US" b="1" dirty="0" smtClean="0"/>
            </a:br>
            <a:r>
              <a:rPr lang="en-US" sz="3600" b="1" dirty="0" smtClean="0"/>
              <a:t>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7262"/>
            <a:ext cx="8229600" cy="3313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THE COMMAND OF THE IOOF IS TO “VISIT THE SICK, RELIEVE THE DISTRESSED, BURY THE DEAD AND EDUCATE THE ORPHAN”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Define Your Organization</a:t>
            </a:r>
            <a:br>
              <a:rPr lang="en-US" b="1" dirty="0" smtClean="0"/>
            </a:br>
            <a:r>
              <a:rPr lang="en-US" b="1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79" y="1571012"/>
            <a:ext cx="7864756" cy="432021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12300" b="1" dirty="0" smtClean="0"/>
              <a:t>A vision statement is something that </a:t>
            </a:r>
            <a:r>
              <a:rPr lang="en-US" sz="12300" b="1" dirty="0" smtClean="0"/>
              <a:t>specifically </a:t>
            </a:r>
            <a:r>
              <a:rPr lang="en-US" sz="12300" b="1" dirty="0" smtClean="0"/>
              <a:t>relates to your </a:t>
            </a:r>
            <a:r>
              <a:rPr lang="en-US" sz="12300" b="1" dirty="0" smtClean="0"/>
              <a:t>lodge</a:t>
            </a:r>
            <a:endParaRPr lang="en-US" sz="12300" b="1" dirty="0"/>
          </a:p>
          <a:p>
            <a:r>
              <a:rPr lang="en-US" sz="12300" b="1" dirty="0" smtClean="0"/>
              <a:t>A vision statement needs programs that are </a:t>
            </a:r>
            <a:r>
              <a:rPr lang="en-US" sz="12300" b="1" dirty="0" smtClean="0"/>
              <a:t>measureable</a:t>
            </a:r>
          </a:p>
          <a:p>
            <a:endParaRPr lang="en-US" sz="12300" b="1" dirty="0" smtClean="0"/>
          </a:p>
          <a:p>
            <a:pPr marL="0" indent="0" algn="ctr">
              <a:buNone/>
            </a:pPr>
            <a:r>
              <a:rPr lang="en-US" sz="11200" b="1" dirty="0" smtClean="0"/>
              <a:t>Does </a:t>
            </a:r>
            <a:r>
              <a:rPr lang="en-US" sz="11200" b="1" dirty="0"/>
              <a:t>your Lodge have a Vision </a:t>
            </a:r>
            <a:r>
              <a:rPr lang="en-US" sz="11200" b="1" dirty="0" smtClean="0"/>
              <a:t>Statement?</a:t>
            </a:r>
          </a:p>
          <a:p>
            <a:pPr marL="0" indent="0" algn="ctr">
              <a:buNone/>
            </a:pPr>
            <a:r>
              <a:rPr lang="en-US" sz="11200" b="1" dirty="0" smtClean="0"/>
              <a:t>i.e.</a:t>
            </a:r>
          </a:p>
          <a:p>
            <a:pPr marL="0" indent="0" algn="ctr">
              <a:buNone/>
            </a:pPr>
            <a:r>
              <a:rPr lang="en-US" sz="11200" b="1" dirty="0"/>
              <a:t>E</a:t>
            </a:r>
            <a:r>
              <a:rPr lang="en-US" sz="11200" b="1" dirty="0" smtClean="0"/>
              <a:t>levate the Character of Man</a:t>
            </a:r>
            <a:endParaRPr lang="en-US" sz="1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2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10-30 at 9.03.5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11526"/>
          <a:stretch>
            <a:fillRect/>
          </a:stretch>
        </p:blipFill>
        <p:spPr>
          <a:xfrm>
            <a:off x="254001" y="491078"/>
            <a:ext cx="8622814" cy="5759989"/>
          </a:xfrm>
        </p:spPr>
      </p:pic>
    </p:spTree>
    <p:extLst>
      <p:ext uri="{BB962C8B-B14F-4D97-AF65-F5344CB8AC3E}">
        <p14:creationId xmlns:p14="http://schemas.microsoft.com/office/powerpoint/2010/main" val="370596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Our </a:t>
            </a:r>
            <a:r>
              <a:rPr lang="en-US" b="1" dirty="0" smtClean="0"/>
              <a:t>Culture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67840"/>
            <a:ext cx="7345363" cy="429768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is Culture</a:t>
            </a:r>
          </a:p>
          <a:p>
            <a:pPr lvl="1"/>
            <a:r>
              <a:rPr lang="en-US" b="1" dirty="0" smtClean="0"/>
              <a:t>How our Lodge operates</a:t>
            </a:r>
          </a:p>
          <a:p>
            <a:pPr lvl="2"/>
            <a:r>
              <a:rPr lang="en-US" b="1" dirty="0" smtClean="0"/>
              <a:t>How </a:t>
            </a:r>
            <a:r>
              <a:rPr lang="en-US" b="1" dirty="0" smtClean="0"/>
              <a:t>we act</a:t>
            </a:r>
          </a:p>
          <a:p>
            <a:pPr lvl="2"/>
            <a:r>
              <a:rPr lang="en-US" b="1" dirty="0" smtClean="0"/>
              <a:t>How we react</a:t>
            </a:r>
          </a:p>
          <a:p>
            <a:pPr lvl="2"/>
            <a:r>
              <a:rPr lang="en-US" b="1" dirty="0" smtClean="0"/>
              <a:t>How we communicate</a:t>
            </a:r>
          </a:p>
          <a:p>
            <a:pPr lvl="2"/>
            <a:r>
              <a:rPr lang="en-US" b="1" dirty="0" smtClean="0"/>
              <a:t>How things get done</a:t>
            </a:r>
          </a:p>
          <a:p>
            <a:pPr lvl="2"/>
            <a:r>
              <a:rPr lang="en-US" b="1" dirty="0" smtClean="0"/>
              <a:t>How we solve problems</a:t>
            </a:r>
          </a:p>
          <a:p>
            <a:pPr lvl="2"/>
            <a:r>
              <a:rPr lang="en-US" b="1" dirty="0" smtClean="0"/>
              <a:t>Our standards</a:t>
            </a:r>
          </a:p>
          <a:p>
            <a:pPr lvl="2"/>
            <a:r>
              <a:rPr lang="en-US" b="1" dirty="0" smtClean="0"/>
              <a:t>Our values</a:t>
            </a:r>
          </a:p>
          <a:p>
            <a:pPr lvl="1"/>
            <a:endParaRPr lang="en-US" b="1" dirty="0" smtClean="0"/>
          </a:p>
          <a:p>
            <a:pPr marL="350838" lvl="1" indent="0" algn="ctr">
              <a:buNone/>
            </a:pPr>
            <a:r>
              <a:rPr lang="en-US" b="1" dirty="0" smtClean="0"/>
              <a:t>Remember ~ Leaders </a:t>
            </a:r>
            <a:r>
              <a:rPr lang="en-US" b="1" dirty="0"/>
              <a:t>Shape the </a:t>
            </a:r>
            <a:r>
              <a:rPr lang="en-US" b="1" dirty="0" smtClean="0"/>
              <a:t>Culture</a:t>
            </a:r>
          </a:p>
          <a:p>
            <a:pPr marL="350838" lvl="1" indent="0" algn="ctr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7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is Our </a:t>
            </a:r>
            <a:r>
              <a:rPr lang="en-US" b="1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A healthy culture attracts healthy people</a:t>
            </a:r>
          </a:p>
          <a:p>
            <a:pPr lvl="1"/>
            <a:r>
              <a:rPr lang="en-US" b="1" dirty="0" smtClean="0"/>
              <a:t>Remember, you </a:t>
            </a:r>
            <a:r>
              <a:rPr lang="en-US" b="1" dirty="0"/>
              <a:t>attract what you are, not what you </a:t>
            </a:r>
            <a:r>
              <a:rPr lang="en-US" b="1" dirty="0" smtClean="0"/>
              <a:t>want</a:t>
            </a:r>
            <a:endParaRPr lang="en-US" b="1" dirty="0"/>
          </a:p>
          <a:p>
            <a:r>
              <a:rPr lang="en-US" b="1" dirty="0" smtClean="0"/>
              <a:t>The opposite is true, unhealthy cultures repel healthy people</a:t>
            </a:r>
            <a:endParaRPr lang="en-US" b="1" dirty="0"/>
          </a:p>
          <a:p>
            <a:pPr lvl="1"/>
            <a:r>
              <a:rPr lang="en-US" b="1" dirty="0" smtClean="0"/>
              <a:t>Drama </a:t>
            </a:r>
          </a:p>
          <a:p>
            <a:pPr lvl="1"/>
            <a:r>
              <a:rPr lang="en-US" b="1" dirty="0" smtClean="0"/>
              <a:t>Defensiveness </a:t>
            </a:r>
          </a:p>
          <a:p>
            <a:pPr lvl="1"/>
            <a:r>
              <a:rPr lang="en-US" b="1" dirty="0" smtClean="0"/>
              <a:t>Self focused</a:t>
            </a:r>
          </a:p>
          <a:p>
            <a:pPr lvl="1"/>
            <a:r>
              <a:rPr lang="en-US" b="1" dirty="0" smtClean="0"/>
              <a:t>Sideways energy; stuff is happening but nothing is getting </a:t>
            </a:r>
            <a:r>
              <a:rPr lang="en-US" b="1" dirty="0" smtClean="0"/>
              <a:t>done</a:t>
            </a:r>
          </a:p>
          <a:p>
            <a:pPr marL="350838" lvl="1" indent="0">
              <a:buNone/>
            </a:pPr>
            <a:endParaRPr lang="en-US" b="1" dirty="0" smtClean="0"/>
          </a:p>
          <a:p>
            <a:pPr marL="350838" lvl="1" indent="0" algn="ctr">
              <a:buNone/>
            </a:pPr>
            <a:r>
              <a:rPr lang="en-US" b="1" dirty="0" smtClean="0"/>
              <a:t>Please see </a:t>
            </a:r>
            <a:r>
              <a:rPr lang="en-US" b="1" dirty="0" err="1" smtClean="0"/>
              <a:t>ioofga.com</a:t>
            </a:r>
            <a:r>
              <a:rPr lang="en-US" b="1" dirty="0" smtClean="0"/>
              <a:t>, Links, </a:t>
            </a:r>
            <a:r>
              <a:rPr lang="en-US" b="1" dirty="0" smtClean="0"/>
              <a:t>Grand Lodge Training for more information on Culture.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What is Change and what does it mean to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869441"/>
            <a:ext cx="7345363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SO </a:t>
            </a:r>
            <a:r>
              <a:rPr lang="en-US" sz="6000" b="1" dirty="0" smtClean="0"/>
              <a:t>WHAT DO I </a:t>
            </a:r>
            <a:r>
              <a:rPr lang="en-US" sz="6000" b="1" dirty="0" smtClean="0"/>
              <a:t>CHANGE, TO KEEP MY BAIT WARM?</a:t>
            </a:r>
            <a:endParaRPr lang="en-US" sz="6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6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What is Change and what does it mean to Me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1788159"/>
            <a:ext cx="7345363" cy="405384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			</a:t>
            </a:r>
          </a:p>
          <a:p>
            <a:pPr marL="0" indent="0" algn="ctr">
              <a:buNone/>
            </a:pPr>
            <a:r>
              <a:rPr lang="en-US" sz="4000" b="1" dirty="0" smtClean="0"/>
              <a:t>Be accountable to the </a:t>
            </a:r>
            <a:r>
              <a:rPr lang="en-US" sz="4000" b="1" u="sng" dirty="0" smtClean="0"/>
              <a:t>MISSION</a:t>
            </a:r>
          </a:p>
          <a:p>
            <a:pPr marL="0" indent="0" algn="ctr">
              <a:buNone/>
            </a:pPr>
            <a:r>
              <a:rPr lang="en-US" sz="4000" b="1" dirty="0" smtClean="0"/>
              <a:t>Define your </a:t>
            </a:r>
            <a:r>
              <a:rPr lang="en-US" sz="4000" b="1" u="sng" dirty="0" smtClean="0"/>
              <a:t>VISION</a:t>
            </a:r>
            <a:endParaRPr lang="en-US" sz="4000" b="1" u="sng" dirty="0"/>
          </a:p>
          <a:p>
            <a:pPr marL="0" indent="0" algn="ctr">
              <a:buNone/>
            </a:pPr>
            <a:r>
              <a:rPr lang="en-US" sz="4000" b="1" dirty="0" smtClean="0"/>
              <a:t>Identify your </a:t>
            </a:r>
            <a:r>
              <a:rPr lang="en-US" sz="4000" b="1" u="sng" dirty="0" smtClean="0"/>
              <a:t>CULTURE</a:t>
            </a:r>
          </a:p>
          <a:p>
            <a:pPr marL="0" indent="0" algn="ctr">
              <a:buNone/>
            </a:pPr>
            <a:r>
              <a:rPr lang="en-US" sz="4000" b="1" dirty="0" smtClean="0"/>
              <a:t>Develop adaptable </a:t>
            </a:r>
            <a:r>
              <a:rPr lang="en-US" sz="4000" b="1" u="sng" dirty="0" smtClean="0"/>
              <a:t>PROGRAMS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FB4A4-679A-3B4C-81E2-6CABD4B265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185</TotalTime>
  <Words>716</Words>
  <Application>Microsoft Macintosh PowerPoint</Application>
  <PresentationFormat>On-screen Show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Capital</vt:lpstr>
      <vt:lpstr>How to keep your bait warm.</vt:lpstr>
      <vt:lpstr>Define Your Organization</vt:lpstr>
      <vt:lpstr>Define Your Organization MISSION</vt:lpstr>
      <vt:lpstr>Define Your Organization VISION</vt:lpstr>
      <vt:lpstr>PowerPoint Presentation</vt:lpstr>
      <vt:lpstr>What is Our Culture</vt:lpstr>
      <vt:lpstr>What is Our Culture</vt:lpstr>
      <vt:lpstr>What is Change and what does it mean to Me</vt:lpstr>
      <vt:lpstr>What is Change and what does it mean to Me</vt:lpstr>
      <vt:lpstr>What is Change and what does it mean to Me</vt:lpstr>
      <vt:lpstr>What is Change and what does it mean to Me</vt:lpstr>
      <vt:lpstr>What is Change and what does it mean to Me</vt:lpstr>
      <vt:lpstr>What is Change and what does it mean to Me</vt:lpstr>
      <vt:lpstr>What is Change and what does it mean to Me</vt:lpstr>
      <vt:lpstr>Hitler Youth?</vt:lpstr>
      <vt:lpstr>Bellamy Salute,1892 or The Pledge of Allegiance by Francis Bellamy a Christian Socialist. Change to hand over heart in 1942</vt:lpstr>
      <vt:lpstr>PowerPoint Presentation</vt:lpstr>
      <vt:lpstr>Generations</vt:lpstr>
      <vt:lpstr>Activities of the Lodge</vt:lpstr>
      <vt:lpstr>Activities of the Lodge</vt:lpstr>
      <vt:lpstr>Activities of the Lodge</vt:lpstr>
      <vt:lpstr>The Take Away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keep your bait warm.</dc:title>
  <dc:creator>Susan Kendryna</dc:creator>
  <cp:lastModifiedBy>Susan Kendryna</cp:lastModifiedBy>
  <cp:revision>16</cp:revision>
  <dcterms:created xsi:type="dcterms:W3CDTF">2014-10-31T00:07:07Z</dcterms:created>
  <dcterms:modified xsi:type="dcterms:W3CDTF">2014-10-31T03:13:03Z</dcterms:modified>
</cp:coreProperties>
</file>