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 autoCompressPictures="0">
  <p:sldMasterIdLst>
    <p:sldMasterId id="2147483671" r:id="rId1"/>
  </p:sldMasterIdLst>
  <p:notesMasterIdLst>
    <p:notesMasterId r:id="rId2"/>
  </p:notesMasterIdLst>
  <p:handoutMasterIdLst>
    <p:handoutMasterId r:id="rId3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TxStyle/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TxStyle/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TxStyle/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TxStyle/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TxStyle/>
      <a:tcStyle>
        <a:tcBdr>
          <a:left>
            <a:ln>
              <a:noFill/>
            </a:ln>
          </a:left>
        </a:tcBdr>
      </a:tcStyle>
    </a:seCell>
    <a:swCell>
      <a:tcTxStyle/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TxStyle/>
      <a:tcStyle>
        <a:tcBdr>
          <a:left>
            <a:ln>
              <a:noFill/>
            </a:ln>
          </a:left>
        </a:tcBdr>
      </a:tcStyle>
    </a:neCell>
    <a:nwCell>
      <a:tcTxStyle/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TxStyle/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TxStyle/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TxStyle/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TxStyle/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TxStyle/>
      <a:tcStyle>
        <a:tcBdr>
          <a:left>
            <a:ln>
              <a:noFill/>
            </a:ln>
          </a:left>
        </a:tcBdr>
      </a:tcStyle>
    </a:seCell>
    <a:swCell>
      <a:tcTxStyle/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TxStyle/>
      <a:tcStyle>
        <a:tcBdr>
          <a:left>
            <a:ln>
              <a:noFill/>
            </a:ln>
          </a:left>
        </a:tcBdr>
      </a:tcStyle>
    </a:neCell>
    <a:nwCell>
      <a:tcTxStyle/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TxStyle/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TxStyle/>
      <a:tcStyle>
        <a:tcBdr>
          <a:left>
            <a:ln>
              <a:noFill/>
            </a:ln>
          </a:left>
        </a:tcBdr>
      </a:tcStyle>
    </a:seCell>
    <a:swCell>
      <a:tcTxStyle/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TxStyle/>
      <a:tcStyle>
        <a:tcBdr>
          <a:left>
            <a:ln>
              <a:noFill/>
            </a:ln>
          </a:left>
        </a:tcBdr>
      </a:tcStyle>
    </a:neCell>
    <a:nwCell>
      <a:tcTxStyle/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TxStyle/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TxStyle/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TxStyle/>
      <a:tcStyle>
        <a:tcBdr>
          <a:left>
            <a:ln>
              <a:noFill/>
            </a:ln>
          </a:left>
        </a:tcBdr>
      </a:tcStyle>
    </a:seCell>
    <a:swCell>
      <a:tcTxStyle/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TxStyle/>
      <a:tcStyle>
        <a:tcBdr>
          <a:left>
            <a:ln>
              <a:noFill/>
            </a:ln>
          </a:left>
        </a:tcBdr>
      </a:tcStyle>
    </a:neCell>
    <a:nwCell>
      <a:tcTxStyle/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TxStyle/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TxStyle/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TxStyle/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TxStyle/>
      <a:tcStyle>
        <a:tcBdr>
          <a:left>
            <a:ln>
              <a:noFill/>
            </a:ln>
          </a:left>
        </a:tcBdr>
      </a:tcStyle>
    </a:seCell>
    <a:swCell>
      <a:tcTxStyle/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TxStyle/>
      <a:tcStyle>
        <a:tcBdr>
          <a:left>
            <a:ln>
              <a:noFill/>
            </a:ln>
          </a:left>
        </a:tcBdr>
      </a:tcStyle>
    </a:neCell>
    <a:nwCell>
      <a:tcTxStyle/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TxStyle/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TxStyle/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TxStyle/>
      <a:tcStyle>
        <a:tcBdr>
          <a:left>
            <a:ln>
              <a:noFill/>
            </a:ln>
          </a:left>
        </a:tcBdr>
      </a:tcStyle>
    </a:seCell>
    <a:swCell>
      <a:tcTxStyle/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TxStyle/>
      <a:tcStyle>
        <a:tcBdr>
          <a:left>
            <a:ln>
              <a:noFill/>
            </a:ln>
          </a:left>
        </a:tcBdr>
      </a:tcStyle>
    </a:neCell>
    <a:nwCell>
      <a:tcTxStyle/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8042" autoAdjust="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776" y="-104"/>
      </p:cViewPr>
      <p:guideLst>
        <p:guide orient="horz" pos="2159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7.xml"  /><Relationship Id="rId11" Type="http://schemas.openxmlformats.org/officeDocument/2006/relationships/slide" Target="slides/slide8.xml"  /><Relationship Id="rId12" Type="http://schemas.openxmlformats.org/officeDocument/2006/relationships/slide" Target="slides/slide9.xml"  /><Relationship Id="rId13" Type="http://schemas.openxmlformats.org/officeDocument/2006/relationships/slide" Target="slides/slide10.xml"  /><Relationship Id="rId14" Type="http://schemas.openxmlformats.org/officeDocument/2006/relationships/slide" Target="slides/slide11.xml"  /><Relationship Id="rId15" Type="http://schemas.openxmlformats.org/officeDocument/2006/relationships/slide" Target="slides/slide12.xml"  /><Relationship Id="rId16" Type="http://schemas.openxmlformats.org/officeDocument/2006/relationships/slide" Target="slides/slide13.xml"  /><Relationship Id="rId17" Type="http://schemas.openxmlformats.org/officeDocument/2006/relationships/slide" Target="slides/slide14.xml"  /><Relationship Id="rId18" Type="http://schemas.openxmlformats.org/officeDocument/2006/relationships/slide" Target="slides/slide15.xml"  /><Relationship Id="rId19" Type="http://schemas.openxmlformats.org/officeDocument/2006/relationships/slide" Target="slides/slide16.xml"  /><Relationship Id="rId2" Type="http://schemas.openxmlformats.org/officeDocument/2006/relationships/notesMaster" Target="notesMasters/notesMaster1.xml"  /><Relationship Id="rId20" Type="http://schemas.openxmlformats.org/officeDocument/2006/relationships/slide" Target="slides/slide17.xml"  /><Relationship Id="rId21" Type="http://schemas.openxmlformats.org/officeDocument/2006/relationships/slide" Target="slides/slide18.xml"  /><Relationship Id="rId22" Type="http://schemas.openxmlformats.org/officeDocument/2006/relationships/slide" Target="slides/slide19.xml"  /><Relationship Id="rId23" Type="http://schemas.openxmlformats.org/officeDocument/2006/relationships/slide" Target="slides/slide20.xml"  /><Relationship Id="rId24" Type="http://schemas.openxmlformats.org/officeDocument/2006/relationships/slide" Target="slides/slide21.xml"  /><Relationship Id="rId25" Type="http://schemas.openxmlformats.org/officeDocument/2006/relationships/slide" Target="slides/slide22.xml"  /><Relationship Id="rId26" Type="http://schemas.openxmlformats.org/officeDocument/2006/relationships/slide" Target="slides/slide23.xml"  /><Relationship Id="rId27" Type="http://schemas.openxmlformats.org/officeDocument/2006/relationships/slide" Target="slides/slide24.xml"  /><Relationship Id="rId28" Type="http://schemas.openxmlformats.org/officeDocument/2006/relationships/slide" Target="slides/slide25.xml"  /><Relationship Id="rId29" Type="http://schemas.openxmlformats.org/officeDocument/2006/relationships/slide" Target="slides/slide26.xml"  /><Relationship Id="rId3" Type="http://schemas.openxmlformats.org/officeDocument/2006/relationships/handoutMaster" Target="handoutMasters/handoutMaster1.xml"  /><Relationship Id="rId30" Type="http://schemas.openxmlformats.org/officeDocument/2006/relationships/slide" Target="slides/slide27.xml"  /><Relationship Id="rId31" Type="http://schemas.openxmlformats.org/officeDocument/2006/relationships/slide" Target="slides/slide28.xml"  /><Relationship Id="rId32" Type="http://schemas.openxmlformats.org/officeDocument/2006/relationships/slide" Target="slides/slide29.xml"  /><Relationship Id="rId33" Type="http://schemas.openxmlformats.org/officeDocument/2006/relationships/slide" Target="slides/slide30.xml"  /><Relationship Id="rId34" Type="http://schemas.openxmlformats.org/officeDocument/2006/relationships/slide" Target="slides/slide31.xml"  /><Relationship Id="rId35" Type="http://schemas.openxmlformats.org/officeDocument/2006/relationships/slide" Target="slides/slide32.xml"  /><Relationship Id="rId36" Type="http://schemas.openxmlformats.org/officeDocument/2006/relationships/slide" Target="slides/slide33.xml"  /><Relationship Id="rId37" Type="http://schemas.openxmlformats.org/officeDocument/2006/relationships/slide" Target="slides/slide34.xml"  /><Relationship Id="rId38" Type="http://schemas.openxmlformats.org/officeDocument/2006/relationships/slide" Target="slides/slide35.xml"  /><Relationship Id="rId39" Type="http://schemas.openxmlformats.org/officeDocument/2006/relationships/slide" Target="slides/slide36.xml"  /><Relationship Id="rId4" Type="http://schemas.openxmlformats.org/officeDocument/2006/relationships/slide" Target="slides/slide1.xml"  /><Relationship Id="rId40" Type="http://schemas.openxmlformats.org/officeDocument/2006/relationships/slide" Target="slides/slide37.xml"  /><Relationship Id="rId41" Type="http://schemas.openxmlformats.org/officeDocument/2006/relationships/presProps" Target="presProps.xml"  /><Relationship Id="rId42" Type="http://schemas.openxmlformats.org/officeDocument/2006/relationships/viewProps" Target="viewProps.xml"  /><Relationship Id="rId43" Type="http://schemas.openxmlformats.org/officeDocument/2006/relationships/theme" Target="theme/theme1.xml"  /><Relationship Id="rId44" Type="http://schemas.openxmlformats.org/officeDocument/2006/relationships/tableStyles" Target="tableStyles.xml"  /><Relationship Id="rId5" Type="http://schemas.openxmlformats.org/officeDocument/2006/relationships/slide" Target="slides/slide2.xml"  /><Relationship Id="rId6" Type="http://schemas.openxmlformats.org/officeDocument/2006/relationships/slide" Target="slides/slide3.xml"  /><Relationship Id="rId7" Type="http://schemas.openxmlformats.org/officeDocument/2006/relationships/slide" Target="slides/slide4.xml"  /><Relationship Id="rId8" Type="http://schemas.openxmlformats.org/officeDocument/2006/relationships/slide" Target="slides/slide5.xml"  /><Relationship Id="rId9" Type="http://schemas.openxmlformats.org/officeDocument/2006/relationships/slide" Target="slides/slide6.xml"  /></Relationships>
</file>

<file path=ppt/charts/_rels/chart1.xml.rels><?xml version="1.0" encoding="UTF-8" standalone="yes" ?><Relationships xmlns="http://schemas.openxmlformats.org/package/2006/relationships"><Relationship Id="rId1" Type="http://schemas.openxmlformats.org/officeDocument/2006/relationships/package" Target="../embeddings/Worksheet1.xlsx"  /></Relationships>
</file>

<file path=ppt/charts/chart1.xml><?xml version="1.0" encoding="utf-8"?>
<c:chartSpace xmlns:r="http://schemas.openxmlformats.org/officeDocument/2006/relationships" xmlns:a="http://schemas.openxmlformats.org/drawingml/2006/main" xmlns:c="http://schemas.openxmlformats.org/drawingml/2006/chart"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roundedCorners val="0"/>
  <c:chart>
    <c:title>
      <c:layout/>
      <c:overlay val="0"/>
    </c:title>
    <c:autoTitleDeleted val="0"/>
    <c:view3D>
      <c:rAngAx val="1"/>
      <c:rotX val="15"/>
      <c:rotY val="2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Lodges in Georgia</c:v>
                </c:pt>
              </c:strCache>
            </c:strRef>
          </c:tx>
          <c:invertIfNegative val="0"/>
          <c:cat>
            <c:numRef>
              <c:f>Sheet1!$A$2:$A$8</c:f>
              <c:numCache>
                <c:formatCode>General</c:formatCode>
                <c:ptCount val="7"/>
                <c:pt idx="0">
                  <c:v>1996.0</c:v>
                </c:pt>
                <c:pt idx="1">
                  <c:v>2001.0</c:v>
                </c:pt>
                <c:pt idx="2">
                  <c:v>2005.0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22.0</c:v>
                </c:pt>
                <c:pt idx="1">
                  <c:v>18.0</c:v>
                </c:pt>
                <c:pt idx="2">
                  <c:v>12.0</c:v>
                </c:pt>
                <c:pt idx="3">
                  <c:v>12.0</c:v>
                </c:pt>
                <c:pt idx="4">
                  <c:v>10.0</c:v>
                </c:pt>
                <c:pt idx="5">
                  <c:v>10.0</c:v>
                </c:pt>
                <c:pt idx="6">
                  <c:v>7.0</c:v>
                </c:pt>
              </c:numCache>
            </c:numRef>
          </c:val>
        </c:ser>
        <c:dLbls>
          <c:delete val="0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50"/>
        <c:gapDepth val="150"/>
        <c:shape val="box"/>
        <c:axId val="2111295768"/>
        <c:axId val="2084352456"/>
        <c:axId val="0"/>
      </c:bar3DChart>
      <c:catAx>
        <c:axId val="2111295768"/>
        <c:scaling>
          <c:orientation val="minMax"/>
        </c:scaling>
        <c:axPos val="b"/>
        <c:crossAx val="2084352456"/>
        <c:delete val="0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 i="0"/>
            </a:pPr>
            <a:endParaRPr lang="ko-KR"/>
          </a:p>
        </c:txPr>
        <c:crosses val="autoZero"/>
        <c:auto val="1"/>
        <c:lblAlgn val="ctr"/>
        <c:lblOffset val="100"/>
        <c:tickLblSkip val="1"/>
        <c:tickMarkSkip val="1"/>
      </c:catAx>
      <c:valAx>
        <c:axId val="2084352456"/>
        <c:scaling>
          <c:orientation val="minMax"/>
        </c:scaling>
        <c:axPos val="l"/>
        <c:crossAx val="2111295768"/>
        <c:delete val="0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 i="0"/>
            </a:pPr>
            <a:endParaRPr lang="ko-KR"/>
          </a:p>
        </c:txPr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 b="1" i="0"/>
          </a:pPr>
          <a:endParaRPr lang="ko-KR"/>
        </a:p>
      </c:txPr>
    </c:legend>
    <c:dispBlanksAs val="gap"/>
  </c:chart>
  <c:txPr>
    <a:bodyPr/>
    <a:lstStyle/>
    <a:p>
      <a:endParaRPr lang="ko-KR"/>
    </a:p>
  </c:txPr>
  <c:externalData r:id="rId1">
    <c:autoUpdate val="0"/>
  </c:externalData>
  <c:extLst>
    <c:ext uri="CC8EB2C9-7E31-499d-B8F2-F6CE61031016">
      <ho:hncChartStyle xmlns:ho="http://schemas.haansoft.com/office/8.0" layoutIndex="-1" colorIndex="-1" styleIndex="-1"/>
    </c:ext>
  </c:extLst>
</c:chartSpace>
</file>

<file path=ppt/handoutMasters/_rels/handout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3.xml"  /></Relationships>
</file>

<file path=ppt/handoutMasters/handoutMaster1.xml><?xml version="1.0" encoding="utf-8"?>
<p:handout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 lang="en-US"/>
            </a:pPr>
            <a:fld id="{D8D7A7C4-C82A-4D21-9AB0-F0C5A1D3EF09}" type="datetime1">
              <a:rPr lang="ko-KR" altLang="en-US"/>
              <a:pPr lvl="0">
                <a:defRPr lang="en-US"/>
              </a:pPr>
              <a:t>2014-06-08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 lang="en-US"/>
            </a:pPr>
            <a:fld id="{F450E784-2449-4FFD-AA69-3F5CFAA75BCB}" type="slidenum">
              <a:rPr lang="ko-KR" altLang="en-US"/>
              <a:pPr lvl="0">
                <a:defRPr lang="en-US"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 lang="en-US"/>
            </a:pPr>
            <a:fld id="{E2B2BC9D-A816-4D0A-858B-1D023B3A8ACA}" type="datetime1">
              <a:rPr lang="ko-KR" altLang="en-US"/>
              <a:pPr lvl="0">
                <a:defRPr lang="en-US"/>
              </a:pPr>
              <a:t>2014-06-08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 latinLnBrk="0">
              <a:defRPr lang="en-US"/>
            </a:pPr>
            <a:endParaRPr lang="en-US" altLang=""/>
          </a:p>
        </p:txBody>
      </p:sp>
      <p:sp>
        <p:nvSpPr>
          <p:cNvPr id="5" name="Slide Note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rmAutofit lnSpcReduction="0"/>
          </a:bodyPr>
          <a:lstStyle/>
          <a:p>
            <a:pPr lvl="0">
              <a:defRPr lang="en-US"/>
            </a:pPr>
            <a:r>
              <a:rPr lang="ko-KR" altLang="en-US"/>
              <a:t>Double tap to edit Master text styles</a:t>
            </a:r>
            <a:endParaRPr lang="ko-KR" altLang="en-US"/>
          </a:p>
          <a:p>
            <a:pPr lvl="1">
              <a:defRPr lang="en-US"/>
            </a:pPr>
            <a:r>
              <a:rPr lang="ko-KR" altLang="en-US"/>
              <a:t>Second level</a:t>
            </a:r>
            <a:endParaRPr lang="ko-KR" altLang="en-US"/>
          </a:p>
          <a:p>
            <a:pPr lvl="2">
              <a:defRPr lang="en-US"/>
            </a:pPr>
            <a:r>
              <a:rPr lang="ko-KR" altLang="en-US"/>
              <a:t>Third level</a:t>
            </a:r>
            <a:endParaRPr lang="ko-KR" altLang="en-US"/>
          </a:p>
          <a:p>
            <a:pPr lvl="3">
              <a:defRPr lang="en-US"/>
            </a:pPr>
            <a:r>
              <a:rPr lang="ko-KR" altLang="en-US"/>
              <a:t>Fourth level</a:t>
            </a:r>
            <a:endParaRPr lang="ko-KR" altLang="en-US"/>
          </a:p>
          <a:p>
            <a:pPr lvl="4">
              <a:defRPr lang="en-US"/>
            </a:pPr>
            <a:r>
              <a:rPr lang="ko-KR" altLang="en-US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 lang="en-US"/>
            </a:pPr>
            <a:fld id="{09F4262C-968C-4EE9-8164-CE16364706B3}" type="slidenum">
              <a:rPr lang="ko-KR" altLang="en-US"/>
              <a:pPr lvl="0">
                <a:defRPr lang="en-US"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Title Slide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0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lvl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en-US"/>
            </a:pPr>
            <a:r>
              <a:rPr lang="en-US" altLang=""/>
              <a:t>Double tap to edit Master subtitle style</a:t>
            </a:r>
            <a:endParaRPr lang="en-US" altLang="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en-US"/>
            </a:pPr>
            <a:fld id="{1A3D5110-9FE0-496F-B26A-071D02F2DE37}" type="datetime1">
              <a:rPr lang="ko-KR" altLang=""/>
              <a:pPr lvl="0">
                <a:defRPr lang="en-US"/>
              </a:pPr>
              <a:t>2014-06-08</a:t>
            </a:fld>
            <a:endParaRPr lang="ko-KR" alt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 altLang=""/>
              <a:pPr lvl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Title and Vertical Text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  <a:p>
            <a:pPr lvl="1">
              <a:defRPr lang="en-US"/>
            </a:pPr>
            <a:r>
              <a:rPr lang="en-US" altLang=""/>
              <a:t>Second level</a:t>
            </a:r>
            <a:endParaRPr lang="en-US" altLang=""/>
          </a:p>
          <a:p>
            <a:pPr lvl="2">
              <a:defRPr lang="en-US"/>
            </a:pPr>
            <a:r>
              <a:rPr lang="en-US" altLang=""/>
              <a:t>Third level</a:t>
            </a:r>
            <a:endParaRPr lang="en-US" altLang=""/>
          </a:p>
          <a:p>
            <a:pPr lvl="3">
              <a:defRPr lang="en-US"/>
            </a:pPr>
            <a:r>
              <a:rPr lang="en-US" altLang=""/>
              <a:t>Fourth level</a:t>
            </a:r>
            <a:endParaRPr lang="en-US" altLang=""/>
          </a:p>
          <a:p>
            <a:pPr lvl="4">
              <a:defRPr lang="en-US"/>
            </a:pPr>
            <a:r>
              <a:rPr lang="en-US" altLang=""/>
              <a:t>Fifth level</a:t>
            </a:r>
            <a:endParaRPr lang="en-US" altLang="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en-US"/>
            </a:pPr>
            <a:fld id="{1A3D5110-9FE0-496F-B26A-071D02F2DE37}" type="datetime1">
              <a:rPr lang="ko-KR" altLang=""/>
              <a:pPr lvl="0">
                <a:defRPr lang="en-US"/>
              </a:pPr>
              <a:t>2014-06-08</a:t>
            </a:fld>
            <a:endParaRPr lang="ko-KR" alt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 altLang=""/>
              <a:pPr lvl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Vertical Title and Text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idx="0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lvl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  <a:p>
            <a:pPr lvl="1">
              <a:defRPr lang="en-US"/>
            </a:pPr>
            <a:r>
              <a:rPr lang="en-US" altLang=""/>
              <a:t>Second level</a:t>
            </a:r>
            <a:endParaRPr lang="en-US" altLang=""/>
          </a:p>
          <a:p>
            <a:pPr lvl="2">
              <a:defRPr lang="en-US"/>
            </a:pPr>
            <a:r>
              <a:rPr lang="en-US" altLang=""/>
              <a:t>Third level</a:t>
            </a:r>
            <a:endParaRPr lang="en-US" altLang=""/>
          </a:p>
          <a:p>
            <a:pPr lvl="3">
              <a:defRPr lang="en-US"/>
            </a:pPr>
            <a:r>
              <a:rPr lang="en-US" altLang=""/>
              <a:t>Fourth level</a:t>
            </a:r>
            <a:endParaRPr lang="en-US" altLang=""/>
          </a:p>
          <a:p>
            <a:pPr lvl="4">
              <a:defRPr lang="en-US"/>
            </a:pPr>
            <a:r>
              <a:rPr lang="en-US" altLang=""/>
              <a:t>Fifth level</a:t>
            </a:r>
            <a:endParaRPr lang="en-US" altLang="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en-US"/>
            </a:pPr>
            <a:fld id="{1A3D5110-9FE0-496F-B26A-071D02F2DE37}" type="datetime1">
              <a:rPr lang="ko-KR" altLang=""/>
              <a:pPr lvl="0">
                <a:defRPr lang="en-US"/>
              </a:pPr>
              <a:t>2014-06-08</a:t>
            </a:fld>
            <a:endParaRPr lang="ko-KR" alt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 altLang=""/>
              <a:pPr lvl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Title and Content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/>
              <a:t>Click to edit Master text styles</a:t>
            </a:r>
            <a:endParaRPr lang="en-US"/>
          </a:p>
          <a:p>
            <a:pPr lvl="1">
              <a:defRPr lang="en-US"/>
            </a:pPr>
            <a:r>
              <a:rPr lang="en-US"/>
              <a:t>Second level</a:t>
            </a:r>
            <a:endParaRPr lang="en-US"/>
          </a:p>
          <a:p>
            <a:pPr lvl="2">
              <a:defRPr lang="en-US"/>
            </a:pPr>
            <a:r>
              <a:rPr lang="en-US"/>
              <a:t>Third level</a:t>
            </a:r>
            <a:endParaRPr lang="en-US"/>
          </a:p>
          <a:p>
            <a:pPr lvl="3">
              <a:defRPr lang="en-US"/>
            </a:pPr>
            <a:r>
              <a:rPr lang="en-US"/>
              <a:t>Fourth level</a:t>
            </a:r>
            <a:endParaRPr lang="en-US"/>
          </a:p>
          <a:p>
            <a:pPr lvl="4">
              <a:defRPr lang="en-US"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en-US"/>
            </a:pPr>
            <a:fld id="{1A3D5110-9FE0-496F-B26A-071D02F2DE37}" type="datetime1">
              <a:rPr lang="ko-KR"/>
              <a:pPr lvl="0">
                <a:defRPr lang="en-US"/>
              </a:pPr>
              <a:t>2014-06-08</a:t>
            </a:fld>
            <a:endParaRPr 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Section Header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en-US"/>
            </a:pPr>
            <a:fld id="{1A3D5110-9FE0-496F-B26A-071D02F2DE37}" type="datetime1">
              <a:rPr lang="ko-KR" altLang=""/>
              <a:pPr lvl="0">
                <a:defRPr lang="en-US"/>
              </a:pPr>
              <a:t>2014-06-08</a:t>
            </a:fld>
            <a:endParaRPr lang="ko-KR" alt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 altLang=""/>
              <a:pPr lvl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Two Contents" type="twoObj" preserve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  <a:p>
            <a:pPr lvl="1">
              <a:defRPr lang="en-US"/>
            </a:pPr>
            <a:r>
              <a:rPr lang="en-US" altLang=""/>
              <a:t>Second level</a:t>
            </a:r>
            <a:endParaRPr lang="en-US" altLang=""/>
          </a:p>
          <a:p>
            <a:pPr lvl="2">
              <a:defRPr lang="en-US"/>
            </a:pPr>
            <a:r>
              <a:rPr lang="en-US" altLang=""/>
              <a:t>Third level</a:t>
            </a:r>
            <a:endParaRPr lang="en-US" altLang=""/>
          </a:p>
          <a:p>
            <a:pPr lvl="3">
              <a:defRPr lang="en-US"/>
            </a:pPr>
            <a:r>
              <a:rPr lang="en-US" altLang=""/>
              <a:t>Fourth level</a:t>
            </a:r>
            <a:endParaRPr lang="en-US" altLang=""/>
          </a:p>
          <a:p>
            <a:pPr lvl="4">
              <a:defRPr lang="en-US"/>
            </a:pPr>
            <a:r>
              <a:rPr lang="en-US" altLang=""/>
              <a:t>Fifth level</a:t>
            </a:r>
            <a:endParaRPr lang="en-US" altLang="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  <a:p>
            <a:pPr lvl="1">
              <a:defRPr lang="en-US"/>
            </a:pPr>
            <a:r>
              <a:rPr lang="en-US" altLang=""/>
              <a:t>Second level</a:t>
            </a:r>
            <a:endParaRPr lang="en-US" altLang=""/>
          </a:p>
          <a:p>
            <a:pPr lvl="2">
              <a:defRPr lang="en-US"/>
            </a:pPr>
            <a:r>
              <a:rPr lang="en-US" altLang=""/>
              <a:t>Third level</a:t>
            </a:r>
            <a:endParaRPr lang="en-US" altLang=""/>
          </a:p>
          <a:p>
            <a:pPr lvl="3">
              <a:defRPr lang="en-US"/>
            </a:pPr>
            <a:r>
              <a:rPr lang="en-US" altLang=""/>
              <a:t>Fourth level</a:t>
            </a:r>
            <a:endParaRPr lang="en-US" altLang=""/>
          </a:p>
          <a:p>
            <a:pPr lvl="4">
              <a:defRPr lang="en-US"/>
            </a:pPr>
            <a:r>
              <a:rPr lang="en-US" altLang=""/>
              <a:t>Fifth level</a:t>
            </a:r>
            <a:endParaRPr lang="en-US" altLang="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en-US"/>
            </a:pPr>
            <a:fld id="{1A3D5110-9FE0-496F-B26A-071D02F2DE37}" type="datetime1">
              <a:rPr lang="ko-KR" altLang=""/>
              <a:pPr lvl="0">
                <a:defRPr lang="en-US"/>
              </a:pPr>
              <a:t>2014-06-08</a:t>
            </a:fld>
            <a:endParaRPr lang="ko-KR" altLang="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 altLang=""/>
              <a:pPr lvl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Compariso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  <a:p>
            <a:pPr lvl="1">
              <a:defRPr lang="en-US"/>
            </a:pPr>
            <a:r>
              <a:rPr lang="en-US" altLang=""/>
              <a:t>Second level</a:t>
            </a:r>
            <a:endParaRPr lang="en-US" altLang=""/>
          </a:p>
          <a:p>
            <a:pPr lvl="2">
              <a:defRPr lang="en-US"/>
            </a:pPr>
            <a:r>
              <a:rPr lang="en-US" altLang=""/>
              <a:t>Third level</a:t>
            </a:r>
            <a:endParaRPr lang="en-US" altLang=""/>
          </a:p>
          <a:p>
            <a:pPr lvl="3">
              <a:defRPr lang="en-US"/>
            </a:pPr>
            <a:r>
              <a:rPr lang="en-US" altLang=""/>
              <a:t>Fourth level</a:t>
            </a:r>
            <a:endParaRPr lang="en-US" altLang=""/>
          </a:p>
          <a:p>
            <a:pPr lvl="4">
              <a:defRPr lang="en-US"/>
            </a:pPr>
            <a:r>
              <a:rPr lang="en-US" altLang=""/>
              <a:t>Fifth level</a:t>
            </a:r>
            <a:endParaRPr lang="en-US" altLang="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  <a:p>
            <a:pPr lvl="1">
              <a:defRPr lang="en-US"/>
            </a:pPr>
            <a:r>
              <a:rPr lang="en-US" altLang=""/>
              <a:t>Second level</a:t>
            </a:r>
            <a:endParaRPr lang="en-US" altLang=""/>
          </a:p>
          <a:p>
            <a:pPr lvl="2">
              <a:defRPr lang="en-US"/>
            </a:pPr>
            <a:r>
              <a:rPr lang="en-US" altLang=""/>
              <a:t>Third level</a:t>
            </a:r>
            <a:endParaRPr lang="en-US" altLang=""/>
          </a:p>
          <a:p>
            <a:pPr lvl="3">
              <a:defRPr lang="en-US"/>
            </a:pPr>
            <a:r>
              <a:rPr lang="en-US" altLang=""/>
              <a:t>Fourth level</a:t>
            </a:r>
            <a:endParaRPr lang="en-US" altLang=""/>
          </a:p>
          <a:p>
            <a:pPr lvl="4">
              <a:defRPr lang="en-US"/>
            </a:pPr>
            <a:r>
              <a:rPr lang="en-US" altLang=""/>
              <a:t>Fifth level</a:t>
            </a:r>
            <a:endParaRPr lang="en-US" altLang="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en-US"/>
            </a:pPr>
            <a:fld id="{1A3D5110-9FE0-496F-B26A-071D02F2DE37}" type="datetime1">
              <a:rPr lang="ko-KR" altLang=""/>
              <a:pPr lvl="0">
                <a:defRPr lang="en-US"/>
              </a:pPr>
              <a:t>2014-06-08</a:t>
            </a:fld>
            <a:endParaRPr lang="ko-KR" altLang="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 altLang=""/>
              <a:pPr lvl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Title Only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en-US"/>
            </a:pPr>
            <a:fld id="{1A3D5110-9FE0-496F-B26A-071D02F2DE37}" type="datetime1">
              <a:rPr lang="ko-KR" altLang=""/>
              <a:pPr lvl="0">
                <a:defRPr lang="en-US"/>
              </a:pPr>
              <a:t>2014-06-08</a:t>
            </a:fld>
            <a:endParaRPr lang="ko-KR" altLang="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 altLang=""/>
              <a:pPr lvl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Blank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en-US"/>
            </a:pPr>
            <a:fld id="{1A3D5110-9FE0-496F-B26A-071D02F2DE37}" type="datetime1">
              <a:rPr lang="ko-KR" altLang=""/>
              <a:pPr lvl="0">
                <a:defRPr lang="en-US"/>
              </a:pPr>
              <a:t>2014-06-08</a:t>
            </a:fld>
            <a:endParaRPr lang="ko-KR" altLang="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 altLang=""/>
              <a:pPr lvl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Content with Captio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  <a:p>
            <a:pPr lvl="1">
              <a:defRPr lang="en-US"/>
            </a:pPr>
            <a:r>
              <a:rPr lang="en-US" altLang=""/>
              <a:t>Second level</a:t>
            </a:r>
            <a:endParaRPr lang="en-US" altLang=""/>
          </a:p>
          <a:p>
            <a:pPr lvl="2">
              <a:defRPr lang="en-US"/>
            </a:pPr>
            <a:r>
              <a:rPr lang="en-US" altLang=""/>
              <a:t>Third level</a:t>
            </a:r>
            <a:endParaRPr lang="en-US" altLang=""/>
          </a:p>
          <a:p>
            <a:pPr lvl="3">
              <a:defRPr lang="en-US"/>
            </a:pPr>
            <a:r>
              <a:rPr lang="en-US" altLang=""/>
              <a:t>Fourth level</a:t>
            </a:r>
            <a:endParaRPr lang="en-US" altLang=""/>
          </a:p>
          <a:p>
            <a:pPr lvl="4">
              <a:defRPr lang="en-US"/>
            </a:pPr>
            <a:r>
              <a:rPr lang="en-US" altLang=""/>
              <a:t>Fifth level</a:t>
            </a:r>
            <a:endParaRPr lang="en-US" altLang="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en-US"/>
            </a:pPr>
            <a:fld id="{1A3D5110-9FE0-496F-B26A-071D02F2DE37}" type="datetime1">
              <a:rPr lang="ko-KR" altLang=""/>
              <a:pPr lvl="0">
                <a:defRPr lang="en-US"/>
              </a:pPr>
              <a:t>2014-06-08</a:t>
            </a:fld>
            <a:endParaRPr lang="ko-KR" altLang="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 altLang=""/>
              <a:pPr lvl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Picture with Captio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en-US"/>
            </a:pPr>
            <a:fld id="{1A3D5110-9FE0-496F-B26A-071D02F2DE37}" type="datetime1">
              <a:rPr lang="ko-KR" altLang=""/>
              <a:pPr lvl="0">
                <a:defRPr lang="en-US"/>
              </a:pPr>
              <a:t>2014-06-08</a:t>
            </a:fld>
            <a:endParaRPr lang="ko-KR" altLang="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 altLang=""/>
              <a:pPr lvl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Office Them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 idx="0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 lnSpcReduction="0"/>
          </a:bodyPr>
          <a:lstStyle/>
          <a:p>
            <a:pPr lvl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>
            <a:normAutofit lnSpcReduction="0"/>
          </a:bodyPr>
          <a:lstStyle/>
          <a:p>
            <a:pPr lvl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  <a:p>
            <a:pPr lvl="1">
              <a:defRPr lang="en-US"/>
            </a:pPr>
            <a:r>
              <a:rPr lang="en-US" altLang=""/>
              <a:t>Second level</a:t>
            </a:r>
            <a:endParaRPr lang="en-US" altLang=""/>
          </a:p>
          <a:p>
            <a:pPr lvl="2">
              <a:defRPr lang="en-US"/>
            </a:pPr>
            <a:r>
              <a:rPr lang="en-US" altLang=""/>
              <a:t>Third level</a:t>
            </a:r>
            <a:endParaRPr lang="en-US" altLang=""/>
          </a:p>
          <a:p>
            <a:pPr lvl="3">
              <a:defRPr lang="en-US"/>
            </a:pPr>
            <a:r>
              <a:rPr lang="en-US" altLang=""/>
              <a:t>Fourth level</a:t>
            </a:r>
            <a:endParaRPr lang="en-US" altLang=""/>
          </a:p>
          <a:p>
            <a:pPr lvl="4">
              <a:defRPr lang="en-US"/>
            </a:pPr>
            <a:r>
              <a:rPr lang="en-US" altLang=""/>
              <a:t>Fifth level</a:t>
            </a:r>
            <a:endParaRPr lang="en-US" altLang="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 lang="en-US"/>
            </a:pPr>
            <a:fld id="{1A3D5110-9FE0-496F-B26A-071D02F2DE37}" type="datetime1">
              <a:rPr lang="ko-KR" altLang=""/>
              <a:pPr lvl="0">
                <a:defRPr lang="en-US"/>
              </a:pPr>
              <a:t>2014-06-08</a:t>
            </a:fld>
            <a:endParaRPr lang="ko-KR" alt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 lang="en-US"/>
            </a:pPr>
            <a:fld id="{BFCFB4A4-679A-3B4C-81E2-6CABD4B265F5}" type="slidenum">
              <a:rPr lang="en-US" altLang=""/>
              <a:pPr lvl="0">
                <a:defRPr lang="en-US"/>
              </a:pPr>
              <a:t>‹#›</a:t>
            </a:fld>
            <a:endParaRPr lang="en-US" altLang="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 xmlns:mc="http://schemas.openxmlformats.org/markup-compatibility/2006" xmlns:hp="http://schemas.haansoft.com/office/presentation/8.0" mc:Ignorable="hp" hp:hslDur="500"/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chart" Target="../charts/chart1.xml"  /></Relationships>
</file>

<file path=ppt/slides/_rels/slide3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b="1"/>
              <a:t>2014 IOOF Grand Lodge Training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 latinLnBrk="0">
              <a:defRPr lang="en-US"/>
            </a:pPr>
            <a:endParaRPr lang="en-US" altLang=""/>
          </a:p>
          <a:p>
            <a:pPr lvl="0">
              <a:defRPr lang="en-US"/>
            </a:pPr>
            <a:r>
              <a:rPr lang="en-US" b="1"/>
              <a:t>Fact</a:t>
            </a:r>
            <a:endParaRPr lang="en-US" b="1"/>
          </a:p>
          <a:p>
            <a:pPr lvl="0">
              <a:defRPr lang="en-US"/>
            </a:pPr>
            <a:r>
              <a:rPr lang="en-US" b="1"/>
              <a:t>What is our Culture</a:t>
            </a:r>
            <a:endParaRPr lang="en-US" b="1"/>
          </a:p>
          <a:p>
            <a:pPr lvl="0">
              <a:defRPr lang="en-US"/>
            </a:pPr>
            <a:r>
              <a:rPr lang="en-US" b="1"/>
              <a:t>Define Our Organization</a:t>
            </a:r>
            <a:endParaRPr lang="en-US" b="1"/>
          </a:p>
          <a:p>
            <a:pPr lvl="0">
              <a:defRPr lang="en-US"/>
            </a:pPr>
            <a:r>
              <a:rPr lang="en-US" b="1"/>
              <a:t>Apprenticeship </a:t>
            </a:r>
            <a:endParaRPr lang="en-US" b="1"/>
          </a:p>
          <a:p>
            <a:pPr lvl="0">
              <a:defRPr lang="en-US"/>
            </a:pPr>
            <a:r>
              <a:rPr lang="en-US" b="1"/>
              <a:t>What is Change and what does it mean to Me</a:t>
            </a:r>
            <a:endParaRPr lang="en-US" b="1"/>
          </a:p>
          <a:p>
            <a:pPr lvl="0" latinLnBrk="0">
              <a:defRPr lang="en-US"/>
            </a:pPr>
            <a:endParaRPr lang="en-US" altLang=""/>
          </a:p>
          <a:p>
            <a:pPr lvl="0" latinLnBrk="0">
              <a:defRPr lang="en-US"/>
            </a:pPr>
            <a:endParaRPr lang="en-US" altLang=""/>
          </a:p>
          <a:p>
            <a:pPr lvl="0" latinLnBrk="0">
              <a:defRPr lang="en-US"/>
            </a:pPr>
            <a:endParaRPr lang="en-US" altLang=""/>
          </a:p>
          <a:p>
            <a:pPr lvl="0" latinLnBrk="0">
              <a:defRPr lang="en-US"/>
            </a:pPr>
            <a:endParaRPr lang="en-US" altLang=""/>
          </a:p>
          <a:p>
            <a:pPr lvl="0" latinLnBrk="0">
              <a:defRPr lang="en-US"/>
            </a:pPr>
            <a:endParaRPr lang="en-US" altLang=""/>
          </a:p>
          <a:p>
            <a:pPr lvl="0" latinLnBrk="0">
              <a:defRPr lang="en-US"/>
            </a:pPr>
            <a:endParaRPr lang="en-US" altLang="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1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1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rmAutofit fontScale="90000" lnSpcReduction="0"/>
          </a:bodyPr>
          <a:lstStyle/>
          <a:p>
            <a:pPr lvl="0">
              <a:defRPr lang="en-US"/>
            </a:pPr>
            <a:r>
              <a:rPr lang="en-US" b="1"/>
              <a:t>Define Your Organization</a:t>
            </a:r>
            <a:br>
              <a:rPr lang="en-US" b="1"/>
            </a:br>
            <a:r>
              <a:rPr lang="en-US" b="1"/>
              <a:t>VISION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4540" lnSpcReduction="0"/>
          </a:bodyPr>
          <a:lstStyle/>
          <a:p>
            <a:pPr marL="0" indent="0" latinLnBrk="0">
              <a:buNone/>
              <a:defRPr lang="en-US"/>
            </a:pPr>
            <a:endParaRPr lang="en-US" altLang="" b="1"/>
          </a:p>
          <a:p>
            <a:pPr lvl="0">
              <a:defRPr lang="en-US"/>
            </a:pPr>
            <a:r>
              <a:rPr lang="en-US" sz="4265" b="1"/>
              <a:t>A vision statement is something that specifically  relates to your lodge  </a:t>
            </a:r>
            <a:endParaRPr lang="en-US" sz="4265" b="1"/>
          </a:p>
          <a:p>
            <a:pPr lvl="0" latinLnBrk="0">
              <a:defRPr lang="en-US"/>
            </a:pPr>
            <a:endParaRPr lang="en-US" altLang="" sz="4265" b="1"/>
          </a:p>
          <a:p>
            <a:pPr lvl="0">
              <a:defRPr lang="en-US"/>
            </a:pPr>
            <a:r>
              <a:rPr lang="en-US" sz="4265" b="1"/>
              <a:t>A vision statement needs programs that are measureable</a:t>
            </a:r>
            <a:endParaRPr lang="en-US" sz="4265" b="1"/>
          </a:p>
          <a:p>
            <a:pPr marL="0" indent="0" algn="ctr" latinLnBrk="0">
              <a:buNone/>
              <a:defRPr lang="en-US"/>
            </a:pPr>
            <a:endParaRPr lang="en-US" altLang="" b="1"/>
          </a:p>
          <a:p>
            <a:pPr marL="0" indent="0" algn="ctr">
              <a:buNone/>
              <a:defRPr lang="en-US"/>
            </a:pPr>
            <a:r>
              <a:rPr lang="en-US" sz="4490" b="1"/>
              <a:t>Does your Lodge have a Vision Statement?</a:t>
            </a:r>
            <a:endParaRPr lang="en-US" sz="4490" b="1"/>
          </a:p>
          <a:p>
            <a:pPr marL="0" indent="0" algn="ctr">
              <a:buNone/>
              <a:defRPr lang="en-US"/>
            </a:pPr>
            <a:r>
              <a:rPr lang="en-US" sz="4490" b="1"/>
              <a:t>i.e.</a:t>
            </a:r>
            <a:endParaRPr lang="en-US" sz="4490" b="1"/>
          </a:p>
          <a:p>
            <a:pPr marL="0" indent="0" algn="ctr">
              <a:buNone/>
              <a:defRPr lang="en-US"/>
            </a:pPr>
            <a:r>
              <a:rPr lang="en-US" sz="6286" b="1"/>
              <a:t>Elevate the Character of Man</a:t>
            </a:r>
            <a:endParaRPr lang="en-US" sz="6286" b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10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1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b="1"/>
              <a:t>What is Our Culture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b="1"/>
              <a:t>What is Culture</a:t>
            </a:r>
            <a:endParaRPr lang="en-US" b="1"/>
          </a:p>
          <a:p>
            <a:pPr lvl="1">
              <a:defRPr lang="en-US"/>
            </a:pPr>
            <a:r>
              <a:rPr lang="en-US" b="1"/>
              <a:t>How our Lodge operates</a:t>
            </a:r>
            <a:endParaRPr lang="en-US" b="1"/>
          </a:p>
          <a:p>
            <a:pPr lvl="2">
              <a:defRPr lang="en-US"/>
            </a:pPr>
            <a:r>
              <a:rPr lang="en-US" b="1"/>
              <a:t>How we act</a:t>
            </a:r>
            <a:endParaRPr lang="en-US" b="1"/>
          </a:p>
          <a:p>
            <a:pPr lvl="2">
              <a:defRPr lang="en-US"/>
            </a:pPr>
            <a:r>
              <a:rPr lang="en-US" b="1"/>
              <a:t>How we react</a:t>
            </a:r>
            <a:endParaRPr lang="en-US" b="1"/>
          </a:p>
          <a:p>
            <a:pPr lvl="2">
              <a:defRPr lang="en-US"/>
            </a:pPr>
            <a:r>
              <a:rPr lang="en-US" b="1"/>
              <a:t>How we communicate</a:t>
            </a:r>
            <a:endParaRPr lang="en-US" b="1"/>
          </a:p>
          <a:p>
            <a:pPr lvl="2">
              <a:defRPr lang="en-US"/>
            </a:pPr>
            <a:r>
              <a:rPr lang="en-US" b="1"/>
              <a:t>How things get done</a:t>
            </a:r>
            <a:endParaRPr lang="en-US" b="1"/>
          </a:p>
          <a:p>
            <a:pPr lvl="2">
              <a:defRPr lang="en-US"/>
            </a:pPr>
            <a:r>
              <a:rPr lang="en-US" b="1"/>
              <a:t>How we solve problems</a:t>
            </a:r>
            <a:endParaRPr lang="en-US" b="1"/>
          </a:p>
          <a:p>
            <a:pPr lvl="2">
              <a:defRPr lang="en-US"/>
            </a:pPr>
            <a:r>
              <a:rPr lang="en-US" b="1"/>
              <a:t>Our standards</a:t>
            </a:r>
            <a:endParaRPr lang="en-US" b="1"/>
          </a:p>
          <a:p>
            <a:pPr lvl="2">
              <a:defRPr lang="en-US"/>
            </a:pPr>
            <a:r>
              <a:rPr lang="en-US" b="1"/>
              <a:t>Our values</a:t>
            </a:r>
            <a:endParaRPr lang="en-US" b="1"/>
          </a:p>
          <a:p>
            <a:pPr lvl="1" latinLnBrk="0">
              <a:defRPr lang="en-US"/>
            </a:pPr>
            <a:endParaRPr lang="en-US" altLang="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11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1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b="1"/>
              <a:t>What is Our Culture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1660" lnSpcReduction="0"/>
          </a:bodyPr>
          <a:lstStyle/>
          <a:p>
            <a:pPr marL="0" indent="0" latinLnBrk="0">
              <a:buNone/>
              <a:defRPr lang="en-US"/>
            </a:pPr>
            <a:endParaRPr lang="en-US" altLang=""/>
          </a:p>
          <a:p>
            <a:pPr lvl="0">
              <a:defRPr lang="en-US"/>
            </a:pPr>
            <a:r>
              <a:rPr lang="en-US" sz="4799" b="1"/>
              <a:t>Culture incorporates values</a:t>
            </a:r>
            <a:endParaRPr lang="en-US" sz="4799" b="1"/>
          </a:p>
          <a:p>
            <a:pPr marL="0" indent="0" algn="ctr">
              <a:buNone/>
              <a:defRPr lang="en-US"/>
            </a:pPr>
            <a:r>
              <a:rPr lang="en-US" sz="4799" b="1"/>
              <a:t>i.e.</a:t>
            </a:r>
            <a:endParaRPr lang="en-US" sz="4799" b="1"/>
          </a:p>
          <a:p>
            <a:pPr marL="457200" lvl="1" indent="0" algn="ctr">
              <a:buNone/>
              <a:defRPr lang="en-US"/>
            </a:pPr>
            <a:r>
              <a:rPr lang="en-US" sz="4363" b="1"/>
              <a:t>We value excellence</a:t>
            </a:r>
            <a:endParaRPr lang="en-US" sz="4363" b="1"/>
          </a:p>
          <a:p>
            <a:pPr marL="457200" lvl="1" indent="0" algn="ctr">
              <a:buNone/>
              <a:defRPr lang="en-US"/>
            </a:pPr>
            <a:r>
              <a:rPr lang="en-US" sz="4363" b="1"/>
              <a:t>How do we express excellence?</a:t>
            </a:r>
            <a:endParaRPr lang="en-US" sz="4363" b="1"/>
          </a:p>
          <a:p>
            <a:pPr marL="457200" lvl="1" indent="0" algn="ctr">
              <a:buNone/>
              <a:defRPr lang="en-US"/>
            </a:pPr>
            <a:r>
              <a:rPr lang="en-US" sz="4363" b="1"/>
              <a:t>We are accountable</a:t>
            </a:r>
            <a:endParaRPr lang="en-US" sz="4363" b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12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1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b="1"/>
              <a:t>What is Our Culture</a:t>
            </a:r>
            <a:endParaRPr lang="en-US" sz="22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b="1"/>
              <a:t>Leaders Shape the Culture</a:t>
            </a:r>
            <a:endParaRPr lang="en-US" b="1"/>
          </a:p>
          <a:p>
            <a:pPr lvl="1">
              <a:defRPr lang="en-US"/>
            </a:pPr>
            <a:r>
              <a:rPr lang="en-US" b="1"/>
              <a:t>We impact the culture of IOOF</a:t>
            </a:r>
            <a:endParaRPr lang="en-US" b="1"/>
          </a:p>
          <a:p>
            <a:pPr lvl="2">
              <a:defRPr lang="en-US"/>
            </a:pPr>
            <a:r>
              <a:rPr lang="en-US" b="1"/>
              <a:t>Everyone looks at us and emulates what we are doing as leaders</a:t>
            </a:r>
            <a:endParaRPr lang="en-US" b="1"/>
          </a:p>
          <a:p>
            <a:pPr lvl="2" latinLnBrk="0">
              <a:defRPr lang="en-US"/>
            </a:pPr>
            <a:endParaRPr lang="en-US" altLang="" b="1"/>
          </a:p>
          <a:p>
            <a:pPr lvl="0">
              <a:defRPr lang="en-US"/>
            </a:pPr>
            <a:r>
              <a:rPr lang="en-US" b="1"/>
              <a:t>Do we stay mindful of our culture?</a:t>
            </a:r>
            <a:endParaRPr lang="en-US" b="1"/>
          </a:p>
          <a:p>
            <a:pPr lvl="1">
              <a:defRPr lang="en-US"/>
            </a:pPr>
            <a:r>
              <a:rPr lang="en-US" b="1"/>
              <a:t>We tend to get in a rhythm (good or bad) </a:t>
            </a:r>
            <a:endParaRPr lang="en-US" b="1"/>
          </a:p>
          <a:p>
            <a:pPr lvl="1">
              <a:defRPr lang="en-US"/>
            </a:pPr>
            <a:r>
              <a:rPr lang="en-US" b="1"/>
              <a:t>New people see the culture more loudly than us</a:t>
            </a:r>
            <a:endParaRPr lang="en-US" b="1"/>
          </a:p>
          <a:p>
            <a:pPr lvl="1" latinLnBrk="0">
              <a:defRPr lang="en-US"/>
            </a:pPr>
            <a:endParaRPr lang="en-US" altLang="" b="1"/>
          </a:p>
          <a:p>
            <a:pPr lvl="1" latinLnBrk="0">
              <a:defRPr lang="en-US"/>
            </a:pPr>
            <a:endParaRPr lang="en-US" altLang="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13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1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b="1"/>
              <a:t>What is Our Culture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9310" lnSpcReduction="0"/>
          </a:bodyPr>
          <a:lstStyle/>
          <a:p>
            <a:pPr lvl="0">
              <a:defRPr lang="en-US"/>
            </a:pPr>
            <a:r>
              <a:rPr lang="en-US" b="1"/>
              <a:t>A healthy culture attracts healthy people</a:t>
            </a:r>
            <a:endParaRPr lang="en-US" b="1"/>
          </a:p>
          <a:p>
            <a:pPr lvl="1">
              <a:defRPr lang="en-US"/>
            </a:pPr>
            <a:r>
              <a:rPr lang="en-US" b="1"/>
              <a:t>Remember, you attract what you are, not what you want</a:t>
            </a:r>
            <a:endParaRPr lang="en-US" b="1"/>
          </a:p>
          <a:p>
            <a:pPr lvl="1" latinLnBrk="0">
              <a:defRPr lang="en-US"/>
            </a:pPr>
            <a:endParaRPr lang="en-US" altLang="" b="1"/>
          </a:p>
          <a:p>
            <a:pPr lvl="0">
              <a:defRPr lang="en-US"/>
            </a:pPr>
            <a:r>
              <a:rPr lang="en-US" b="1"/>
              <a:t>The opposite is true, unhealthy cultures repel healthy people</a:t>
            </a:r>
            <a:endParaRPr lang="en-US" b="1"/>
          </a:p>
          <a:p>
            <a:pPr lvl="1">
              <a:defRPr lang="en-US"/>
            </a:pPr>
            <a:r>
              <a:rPr lang="en-US" b="1"/>
              <a:t>Drama </a:t>
            </a:r>
            <a:endParaRPr lang="en-US" b="1"/>
          </a:p>
          <a:p>
            <a:pPr lvl="1">
              <a:defRPr lang="en-US"/>
            </a:pPr>
            <a:r>
              <a:rPr lang="en-US" b="1"/>
              <a:t>Defensiveness </a:t>
            </a:r>
            <a:endParaRPr lang="en-US" b="1"/>
          </a:p>
          <a:p>
            <a:pPr lvl="1">
              <a:defRPr lang="en-US"/>
            </a:pPr>
            <a:r>
              <a:rPr lang="en-US" b="1"/>
              <a:t>Self focused</a:t>
            </a:r>
            <a:endParaRPr lang="en-US" b="1"/>
          </a:p>
          <a:p>
            <a:pPr lvl="1">
              <a:defRPr lang="en-US"/>
            </a:pPr>
            <a:r>
              <a:rPr lang="en-US" b="1"/>
              <a:t>Sideways energy; stuff is happening but nothing is getting done</a:t>
            </a:r>
            <a:endParaRPr lang="en-US" b="1"/>
          </a:p>
          <a:p>
            <a:pPr lvl="1" latinLnBrk="0">
              <a:defRPr lang="en-US"/>
            </a:pPr>
            <a:endParaRPr lang="en-US" altLang="" b="1"/>
          </a:p>
          <a:p>
            <a:pPr lvl="1" latinLnBrk="0">
              <a:defRPr lang="en-US"/>
            </a:pPr>
            <a:endParaRPr lang="en-US" altLang="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14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1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b="1"/>
              <a:t>What is Our Culture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b="1"/>
              <a:t>Healthy Cultures make healthy changes</a:t>
            </a:r>
            <a:endParaRPr lang="en-US" b="1"/>
          </a:p>
          <a:p>
            <a:pPr lvl="0" latinLnBrk="0">
              <a:defRPr lang="en-US"/>
            </a:pPr>
            <a:endParaRPr lang="en-US" altLang="" b="1"/>
          </a:p>
          <a:p>
            <a:pPr lvl="1">
              <a:defRPr lang="en-US"/>
            </a:pPr>
            <a:r>
              <a:rPr lang="en-US" b="1"/>
              <a:t>Monitor your environment for change  </a:t>
            </a:r>
            <a:endParaRPr lang="en-US" b="1"/>
          </a:p>
          <a:p>
            <a:pPr lvl="0" latinLnBrk="0">
              <a:defRPr lang="en-US"/>
            </a:pPr>
            <a:endParaRPr lang="en-US" altLang="" b="1"/>
          </a:p>
          <a:p>
            <a:pPr lvl="1">
              <a:defRPr lang="en-US"/>
            </a:pPr>
            <a:r>
              <a:rPr lang="en-US" b="1"/>
              <a:t>When we focus on needs outside the organization we tend to invite new people in</a:t>
            </a:r>
            <a:endParaRPr lang="en-US" b="1"/>
          </a:p>
          <a:p>
            <a:pPr lvl="1" latinLnBrk="0">
              <a:defRPr lang="en-US"/>
            </a:pPr>
            <a:endParaRPr lang="en-US" altLang="" b="1"/>
          </a:p>
          <a:p>
            <a:pPr lvl="1">
              <a:defRPr lang="en-US"/>
            </a:pPr>
            <a:r>
              <a:rPr lang="en-US" b="1"/>
              <a:t>New people revitalize the Lodge  </a:t>
            </a:r>
            <a:endParaRPr lang="en-US" b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15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1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b="1"/>
              <a:t>Define Your Organization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0"/>
          </a:bodyPr>
          <a:lstStyle/>
          <a:p>
            <a:pPr lvl="0">
              <a:defRPr lang="en-US"/>
            </a:pPr>
            <a:r>
              <a:rPr lang="en-US" b="1" i="1"/>
              <a:t>Make it Better</a:t>
            </a:r>
            <a:endParaRPr lang="en-US" b="1" i="1"/>
          </a:p>
          <a:p>
            <a:pPr lvl="1">
              <a:defRPr lang="en-US"/>
            </a:pPr>
            <a:r>
              <a:rPr lang="en-US" b="1"/>
              <a:t>Q. What am I doing to make us a better organization</a:t>
            </a:r>
            <a:endParaRPr lang="en-US" b="1"/>
          </a:p>
          <a:p>
            <a:pPr lvl="1">
              <a:defRPr lang="en-US"/>
            </a:pPr>
            <a:r>
              <a:rPr lang="en-US" b="1"/>
              <a:t>A. I’m doing something or I</a:t>
            </a:r>
            <a:r>
              <a:rPr lang="fr-FR" b="1"/>
              <a:t>’m not doing anything</a:t>
            </a:r>
            <a:endParaRPr lang="fr-FR" b="1"/>
          </a:p>
          <a:p>
            <a:pPr lvl="1" latinLnBrk="0">
              <a:defRPr lang="en-US"/>
            </a:pPr>
            <a:endParaRPr lang="en-US" altLang="" b="1"/>
          </a:p>
          <a:p>
            <a:pPr lvl="0">
              <a:defRPr lang="en-US"/>
            </a:pPr>
            <a:r>
              <a:rPr lang="en-US" b="1" i="1"/>
              <a:t>Take it personally </a:t>
            </a:r>
            <a:r>
              <a:rPr lang="en-US" b="1"/>
              <a:t>– Its mine; I own it</a:t>
            </a:r>
            <a:endParaRPr lang="en-US" b="1"/>
          </a:p>
          <a:p>
            <a:pPr lvl="1">
              <a:defRPr lang="en-US"/>
            </a:pPr>
            <a:r>
              <a:rPr lang="en-US" b="1"/>
              <a:t>Q. How am I personally engaging in our Mission and Vision</a:t>
            </a:r>
            <a:endParaRPr lang="en-US" b="1"/>
          </a:p>
          <a:p>
            <a:pPr lvl="1">
              <a:defRPr lang="en-US"/>
            </a:pPr>
            <a:r>
              <a:rPr lang="en-US" b="1"/>
              <a:t>A. I’m engaged or I’m not engaged</a:t>
            </a:r>
            <a:endParaRPr lang="en-US" b="1"/>
          </a:p>
          <a:p>
            <a:pPr lvl="1">
              <a:defRPr lang="en-US"/>
            </a:pPr>
            <a:r>
              <a:rPr lang="en-US" b="1"/>
              <a:t>Will my Creator bless my daily works?</a:t>
            </a:r>
            <a:endParaRPr lang="en-US" b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16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1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b="1"/>
              <a:t>Define Your Organization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4000" lnSpcReduction="0"/>
          </a:bodyPr>
          <a:lstStyle/>
          <a:p>
            <a:pPr lvl="0">
              <a:defRPr lang="en-US"/>
            </a:pPr>
            <a:r>
              <a:rPr lang="en-US" b="1"/>
              <a:t>Collaborate </a:t>
            </a:r>
            <a:endParaRPr lang="en-US" b="1"/>
          </a:p>
          <a:p>
            <a:pPr lvl="1">
              <a:defRPr lang="en-US"/>
            </a:pPr>
            <a:r>
              <a:rPr lang="en-US" b="1"/>
              <a:t>Ask for help from others (even other lodges)</a:t>
            </a:r>
            <a:endParaRPr lang="en-US" b="1"/>
          </a:p>
          <a:p>
            <a:pPr lvl="1">
              <a:defRPr lang="en-US"/>
            </a:pPr>
            <a:r>
              <a:rPr lang="en-US" b="1"/>
              <a:t>Give help to others (even other lodges)</a:t>
            </a:r>
            <a:endParaRPr lang="en-US" b="1"/>
          </a:p>
          <a:p>
            <a:pPr lvl="1">
              <a:defRPr lang="en-US"/>
            </a:pPr>
            <a:r>
              <a:rPr lang="en-US" b="1"/>
              <a:t>Q. Where am I leveraging the talents and skills outside my group.</a:t>
            </a:r>
            <a:endParaRPr lang="en-US" b="1"/>
          </a:p>
          <a:p>
            <a:pPr lvl="1">
              <a:defRPr lang="en-US"/>
            </a:pPr>
            <a:r>
              <a:rPr lang="en-US" b="1"/>
              <a:t>A. I am or I’m not</a:t>
            </a:r>
            <a:endParaRPr lang="en-US" b="1"/>
          </a:p>
          <a:p>
            <a:pPr lvl="1" latinLnBrk="0">
              <a:defRPr lang="en-US"/>
            </a:pPr>
            <a:endParaRPr lang="en-US" altLang="">
              <a:solidFill>
                <a:srgbClr val="0000ff"/>
              </a:solidFill>
            </a:endParaRPr>
          </a:p>
          <a:p>
            <a:pPr marL="457200" lvl="1" indent="0" algn="ctr">
              <a:buNone/>
              <a:defRPr lang="en-US"/>
            </a:pPr>
            <a:r>
              <a:rPr lang="en-US" sz="4324" b="1"/>
              <a:t>Being open handed works both ways (giving &amp; receiving) </a:t>
            </a:r>
            <a:endParaRPr lang="en-US" sz="4324" b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17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1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b="1"/>
              <a:t>Define Your Organization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b="1"/>
              <a:t>Remain open minded</a:t>
            </a:r>
            <a:endParaRPr lang="en-US" b="1"/>
          </a:p>
          <a:p>
            <a:pPr lvl="1">
              <a:defRPr lang="en-US"/>
            </a:pPr>
            <a:r>
              <a:rPr lang="en-US" b="1"/>
              <a:t>Be willing to change</a:t>
            </a:r>
            <a:endParaRPr lang="en-US" b="1"/>
          </a:p>
          <a:p>
            <a:pPr lvl="1">
              <a:defRPr lang="en-US"/>
            </a:pPr>
            <a:r>
              <a:rPr lang="en-US" b="1"/>
              <a:t>Develop creative solutions</a:t>
            </a:r>
            <a:endParaRPr lang="en-US" b="1"/>
          </a:p>
          <a:p>
            <a:pPr lvl="1" latinLnBrk="0">
              <a:defRPr lang="en-US"/>
            </a:pPr>
            <a:endParaRPr lang="en-US" altLang="" b="1"/>
          </a:p>
          <a:p>
            <a:pPr lvl="0">
              <a:defRPr lang="en-US"/>
            </a:pPr>
            <a:r>
              <a:rPr lang="en-US" b="1"/>
              <a:t>Replace Yourself – Apprenticeship</a:t>
            </a:r>
            <a:endParaRPr lang="en-US" b="1"/>
          </a:p>
          <a:p>
            <a:pPr lvl="1">
              <a:defRPr lang="en-US"/>
            </a:pPr>
            <a:r>
              <a:rPr lang="en-US" b="1"/>
              <a:t>Leaders develop others to build healthy organizations</a:t>
            </a:r>
            <a:endParaRPr lang="en-US" b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18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1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b="1"/>
              <a:t>Apprenticeship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b="1"/>
              <a:t>Why should we Apprenticeship</a:t>
            </a:r>
            <a:endParaRPr lang="en-US" b="1"/>
          </a:p>
          <a:p>
            <a:pPr lvl="0" latinLnBrk="0">
              <a:defRPr lang="en-US"/>
            </a:pPr>
            <a:endParaRPr lang="en-US" altLang="" b="1"/>
          </a:p>
          <a:p>
            <a:pPr lvl="1">
              <a:defRPr lang="en-US"/>
            </a:pPr>
            <a:r>
              <a:rPr lang="en-US" b="1"/>
              <a:t>Pour our knowledge into others</a:t>
            </a:r>
            <a:endParaRPr lang="en-US" b="1"/>
          </a:p>
          <a:p>
            <a:pPr lvl="2">
              <a:defRPr lang="en-US"/>
            </a:pPr>
            <a:r>
              <a:rPr lang="en-US" b="1"/>
              <a:t>We must improve and elevate the character of man</a:t>
            </a:r>
            <a:endParaRPr lang="en-US" b="1"/>
          </a:p>
          <a:p>
            <a:pPr lvl="2">
              <a:defRPr lang="en-US"/>
            </a:pPr>
            <a:r>
              <a:rPr lang="en-US" b="1"/>
              <a:t>We are responsible to educate others</a:t>
            </a:r>
            <a:endParaRPr lang="en-US" b="1"/>
          </a:p>
          <a:p>
            <a:pPr lvl="2">
              <a:defRPr lang="en-US"/>
            </a:pPr>
            <a:r>
              <a:rPr lang="en-US" b="1"/>
              <a:t>Replace yourself – If you have been blessed by your service to the Order, PASS THE BLESSING ON</a:t>
            </a:r>
            <a:endParaRPr lang="en-US" b="1"/>
          </a:p>
          <a:p>
            <a:pPr lvl="2">
              <a:defRPr lang="en-US"/>
            </a:pPr>
            <a:r>
              <a:rPr lang="en-US" b="1"/>
              <a:t>Your leaders have higher needs for you</a:t>
            </a:r>
            <a:endParaRPr lang="en-US" b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19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Autofit/>
          </a:bodyPr>
          <a:lstStyle/>
          <a:p>
            <a:pPr lvl="0">
              <a:defRPr lang="en-US"/>
            </a:pPr>
            <a:r>
              <a:rPr lang="en-US" sz="8000" b="1"/>
              <a:t>FACT:</a:t>
            </a:r>
            <a:endParaRPr lang="en-US" sz="8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1584"/>
            <a:ext cx="8229600" cy="3479562"/>
          </a:xfrm>
        </p:spPr>
        <p:txBody>
          <a:bodyPr>
            <a:normAutofit lnSpcReduction="0"/>
          </a:bodyPr>
          <a:lstStyle/>
          <a:p>
            <a:pPr marL="0" indent="0" algn="ctr">
              <a:buNone/>
              <a:defRPr lang="en-US"/>
            </a:pPr>
            <a:r>
              <a:rPr lang="en-US" sz="7200" b="1"/>
              <a:t>Everyone in this room is a Leader of IOOF</a:t>
            </a:r>
            <a:endParaRPr lang="en-US" sz="7200" b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2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2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b="1"/>
              <a:t>Apprenticeship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b="1"/>
              <a:t>Who should Apprenticeship?</a:t>
            </a:r>
            <a:endParaRPr lang="en-US" b="1"/>
          </a:p>
          <a:p>
            <a:pPr lvl="1">
              <a:defRPr lang="en-US"/>
            </a:pPr>
            <a:r>
              <a:rPr lang="en-US" b="1"/>
              <a:t>Every leader of IOOF should apprenticeship</a:t>
            </a:r>
            <a:endParaRPr lang="en-US" b="1"/>
          </a:p>
          <a:p>
            <a:pPr lvl="0">
              <a:defRPr lang="en-US"/>
            </a:pPr>
            <a:r>
              <a:rPr lang="en-US" b="1"/>
              <a:t>I’m not the right person</a:t>
            </a:r>
            <a:endParaRPr lang="en-US" b="1"/>
          </a:p>
          <a:p>
            <a:pPr lvl="1">
              <a:defRPr lang="en-US"/>
            </a:pPr>
            <a:r>
              <a:rPr lang="en-US" b="1"/>
              <a:t>Not perfect, nothing to share, can’t coach others</a:t>
            </a:r>
            <a:endParaRPr lang="en-US" b="1"/>
          </a:p>
          <a:p>
            <a:pPr lvl="0">
              <a:defRPr lang="en-US"/>
            </a:pPr>
            <a:r>
              <a:rPr lang="en-US" b="1"/>
              <a:t>Act with faith </a:t>
            </a:r>
            <a:endParaRPr lang="en-US" b="1"/>
          </a:p>
          <a:p>
            <a:pPr marL="0" indent="0" algn="ctr">
              <a:buNone/>
              <a:defRPr lang="en-US"/>
            </a:pPr>
            <a:r>
              <a:rPr lang="en-US" b="1">
                <a:latin typeface="Georgia"/>
                <a:cs typeface="Georgia"/>
              </a:rPr>
              <a:t>Our responsibility is to share with others to elevate their character</a:t>
            </a:r>
            <a:endParaRPr lang="en-US" b="1">
              <a:latin typeface="Georgia"/>
              <a:cs typeface="Georgia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20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2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b="1"/>
              <a:t>Apprenticeship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b="1"/>
              <a:t>How do I Apprenticeship?</a:t>
            </a:r>
            <a:endParaRPr lang="en-US" b="1"/>
          </a:p>
          <a:p>
            <a:pPr lvl="1">
              <a:defRPr lang="en-US"/>
            </a:pPr>
            <a:r>
              <a:rPr lang="en-US" b="1"/>
              <a:t>Ask yourself, who am I accountable to?</a:t>
            </a:r>
            <a:endParaRPr lang="en-US" b="1"/>
          </a:p>
          <a:p>
            <a:pPr lvl="1">
              <a:defRPr lang="en-US"/>
            </a:pPr>
            <a:r>
              <a:rPr lang="en-US" b="1"/>
              <a:t>Who is accountable to me? </a:t>
            </a:r>
            <a:endParaRPr lang="en-US" b="1"/>
          </a:p>
          <a:p>
            <a:pPr lvl="1">
              <a:defRPr lang="en-US"/>
            </a:pPr>
            <a:r>
              <a:rPr lang="en-US" b="1"/>
              <a:t>How did I learn what I know?</a:t>
            </a:r>
            <a:endParaRPr lang="en-US" b="1"/>
          </a:p>
          <a:p>
            <a:pPr lvl="2">
              <a:defRPr lang="en-US"/>
            </a:pPr>
            <a:r>
              <a:rPr lang="en-US" b="1"/>
              <a:t>Model – WHAT I do</a:t>
            </a:r>
            <a:endParaRPr lang="en-US" b="1"/>
          </a:p>
          <a:p>
            <a:pPr lvl="2">
              <a:defRPr lang="en-US"/>
            </a:pPr>
            <a:r>
              <a:rPr lang="en-US" b="1"/>
              <a:t>Explain – WHY I do it</a:t>
            </a:r>
            <a:endParaRPr lang="en-US" b="1"/>
          </a:p>
          <a:p>
            <a:pPr lvl="2">
              <a:defRPr lang="en-US"/>
            </a:pPr>
            <a:r>
              <a:rPr lang="en-US" b="1"/>
              <a:t>Demonstrate – HOW I do it</a:t>
            </a:r>
            <a:endParaRPr lang="en-US" b="1"/>
          </a:p>
          <a:p>
            <a:pPr lvl="1">
              <a:defRPr lang="en-US"/>
            </a:pPr>
            <a:r>
              <a:rPr lang="en-US" b="1"/>
              <a:t>Feedback is important to develop understanding</a:t>
            </a:r>
            <a:endParaRPr lang="en-US" b="1"/>
          </a:p>
          <a:p>
            <a:pPr lvl="1">
              <a:defRPr lang="en-US"/>
            </a:pPr>
            <a:r>
              <a:rPr lang="en-US" b="1"/>
              <a:t>Follow-up, Follow-up, Follow-up</a:t>
            </a:r>
            <a:endParaRPr lang="en-US" b="1"/>
          </a:p>
          <a:p>
            <a:pPr lvl="1" latinLnBrk="0">
              <a:defRPr lang="en-US"/>
            </a:pPr>
            <a:endParaRPr lang="en-US" altLang=""/>
          </a:p>
          <a:p>
            <a:pPr lvl="2" latinLnBrk="0">
              <a:defRPr lang="en-US"/>
            </a:pPr>
            <a:endParaRPr lang="en-US" altLang="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21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2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b="1"/>
              <a:t>Apprenticeship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  <a:defRPr lang="en-US"/>
            </a:pPr>
            <a:r>
              <a:rPr lang="en-US" sz="5400" b="1"/>
              <a:t>THE BEST WAY TO TRULY UNDERSTAND SOMETHING IS TO SUCCESSFULLY TEACH IT TO SOMEONE ELSE</a:t>
            </a:r>
            <a:endParaRPr lang="en-US" sz="5400" b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22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2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sz="3200" b="1"/>
              <a:t>What is Change and what does it mean to Me</a:t>
            </a:r>
            <a:endParaRPr lang="en-US" sz="32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0">
              <a:defRPr lang="en-US"/>
            </a:pPr>
            <a:endParaRPr lang="en-US" altLang="" b="1"/>
          </a:p>
          <a:p>
            <a:pPr lvl="0">
              <a:defRPr lang="en-US"/>
            </a:pPr>
            <a:r>
              <a:rPr lang="en-US" b="1"/>
              <a:t>Why is change scary? </a:t>
            </a:r>
            <a:endParaRPr lang="en-US" b="1"/>
          </a:p>
          <a:p>
            <a:pPr lvl="1">
              <a:defRPr lang="en-US"/>
            </a:pPr>
            <a:r>
              <a:rPr lang="en-US" b="1"/>
              <a:t>We usually believe change means loss</a:t>
            </a:r>
            <a:endParaRPr lang="en-US" b="1"/>
          </a:p>
          <a:p>
            <a:pPr lvl="1">
              <a:defRPr lang="en-US"/>
            </a:pPr>
            <a:r>
              <a:rPr lang="en-US" b="1"/>
              <a:t>Change requires me to do something different</a:t>
            </a:r>
            <a:endParaRPr lang="en-US" b="1"/>
          </a:p>
          <a:p>
            <a:pPr marL="1371600" lvl="2" indent="-457200">
              <a:buFont typeface="+mj-lt"/>
              <a:buAutoNum type="arabicPeriod"/>
              <a:defRPr lang="en-US"/>
            </a:pPr>
            <a:r>
              <a:rPr lang="en-US" b="1"/>
              <a:t>Don’t know what to do</a:t>
            </a:r>
            <a:endParaRPr lang="en-US" b="1"/>
          </a:p>
          <a:p>
            <a:pPr marL="1371600" lvl="2" indent="-457200">
              <a:buFont typeface="+mj-lt"/>
              <a:buAutoNum type="arabicPeriod"/>
              <a:defRPr lang="en-US"/>
            </a:pPr>
            <a:r>
              <a:rPr lang="en-US" b="1"/>
              <a:t>Don’t know how to do it</a:t>
            </a:r>
            <a:endParaRPr lang="en-US" b="1"/>
          </a:p>
          <a:p>
            <a:pPr marL="1371600" lvl="2" indent="-457200">
              <a:buFont typeface="+mj-lt"/>
              <a:buAutoNum type="arabicPeriod"/>
              <a:defRPr lang="en-US"/>
            </a:pPr>
            <a:r>
              <a:rPr lang="en-US" b="1"/>
              <a:t>Change takes me out of my comfort zone and I don’t want to do it.</a:t>
            </a:r>
            <a:endParaRPr lang="en-US" b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23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2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sz="3200" b="1"/>
              <a:t>What is Change and what does it mean to Me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b="1"/>
              <a:t>The marketplace understands change</a:t>
            </a:r>
            <a:endParaRPr lang="en-US" b="1"/>
          </a:p>
          <a:p>
            <a:pPr lvl="1">
              <a:defRPr lang="en-US"/>
            </a:pPr>
            <a:r>
              <a:rPr lang="en-US" b="1"/>
              <a:t>If people don</a:t>
            </a:r>
            <a:r>
              <a:rPr lang="fr-FR" b="1"/>
              <a:t>’</a:t>
            </a:r>
            <a:r>
              <a:rPr lang="en-US" b="1"/>
              <a:t>t buy your product you stop selling it or market it differently.</a:t>
            </a:r>
            <a:endParaRPr lang="en-US" b="1"/>
          </a:p>
          <a:p>
            <a:pPr lvl="1" latinLnBrk="0">
              <a:defRPr lang="en-US"/>
            </a:pPr>
            <a:endParaRPr lang="en-US" altLang="" b="1"/>
          </a:p>
          <a:p>
            <a:pPr marL="457200" lvl="1" indent="0" algn="ctr">
              <a:buNone/>
              <a:defRPr lang="en-US"/>
            </a:pPr>
            <a:r>
              <a:rPr lang="en-US" sz="3600" b="1"/>
              <a:t>DON</a:t>
            </a:r>
            <a:r>
              <a:rPr lang="fr-FR" sz="3600" b="1"/>
              <a:t>’</a:t>
            </a:r>
            <a:r>
              <a:rPr lang="en-US" sz="3600" b="1"/>
              <a:t>T BLAME THE CUSTOMER</a:t>
            </a:r>
            <a:endParaRPr lang="en-US" sz="3600" b="1"/>
          </a:p>
          <a:p>
            <a:pPr marL="457200" lvl="1" indent="0" algn="ctr" latinLnBrk="0">
              <a:buNone/>
              <a:defRPr lang="en-US"/>
            </a:pPr>
            <a:endParaRPr lang="en-US" altLang="" sz="1400" b="1"/>
          </a:p>
          <a:p>
            <a:pPr marL="457200" lvl="1" indent="0" algn="ctr">
              <a:buNone/>
              <a:defRPr lang="en-US"/>
            </a:pPr>
            <a:r>
              <a:rPr lang="en-US" sz="3600" b="1"/>
              <a:t>Find the customer’s need and fill it.</a:t>
            </a:r>
            <a:endParaRPr lang="en-US" sz="3600" b="1"/>
          </a:p>
          <a:p>
            <a:pPr marL="457200" lvl="1" indent="0" algn="ctr" latinLnBrk="0">
              <a:buNone/>
              <a:defRPr lang="en-US"/>
            </a:pPr>
            <a:endParaRPr lang="en-US" altLang="" b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24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2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sz="3200" b="1"/>
              <a:t>What is Change and what does it mean to Me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0"/>
          </a:bodyPr>
          <a:lstStyle/>
          <a:p>
            <a:pPr marL="0" indent="0" algn="ctr" latinLnBrk="0">
              <a:buNone/>
              <a:defRPr lang="en-US"/>
            </a:pPr>
            <a:endParaRPr lang="en-US" altLang="" sz="6000" b="1"/>
          </a:p>
          <a:p>
            <a:pPr marL="0" indent="0" algn="ctr">
              <a:buNone/>
              <a:defRPr lang="en-US"/>
            </a:pPr>
            <a:r>
              <a:rPr lang="en-US" sz="6000" b="1"/>
              <a:t>SO WHAT DO I CHANGE</a:t>
            </a:r>
            <a:endParaRPr lang="en-US" sz="6000" b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25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2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Autofit/>
          </a:bodyPr>
          <a:lstStyle/>
          <a:p>
            <a:pPr lvl="0">
              <a:defRPr lang="en-US"/>
            </a:pPr>
            <a:r>
              <a:rPr lang="en-US" sz="3200" b="1"/>
              <a:t>What is Change and what does it mean to Me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0"/>
          </a:bodyPr>
          <a:lstStyle/>
          <a:p>
            <a:pPr marL="0" indent="0">
              <a:buNone/>
              <a:defRPr lang="en-US"/>
            </a:pPr>
            <a:r>
              <a:rPr lang="en-US" b="1"/>
              <a:t>			</a:t>
            </a:r>
            <a:endParaRPr lang="en-US" b="1"/>
          </a:p>
          <a:p>
            <a:pPr marL="0" indent="0" algn="ctr">
              <a:buNone/>
              <a:defRPr lang="en-US"/>
            </a:pPr>
            <a:r>
              <a:rPr lang="en-US" sz="4000" b="1"/>
              <a:t>Be accountable to the </a:t>
            </a:r>
            <a:r>
              <a:rPr lang="en-US" sz="4000" b="1" u="sng"/>
              <a:t>MISSION</a:t>
            </a:r>
            <a:endParaRPr lang="en-US" sz="4000" b="1" u="sng"/>
          </a:p>
          <a:p>
            <a:pPr marL="0" indent="0" algn="ctr">
              <a:buNone/>
              <a:defRPr lang="en-US"/>
            </a:pPr>
            <a:r>
              <a:rPr lang="en-US" sz="4000" b="1"/>
              <a:t>Define your </a:t>
            </a:r>
            <a:r>
              <a:rPr lang="en-US" sz="4000" b="1" u="sng"/>
              <a:t>VISION</a:t>
            </a:r>
            <a:endParaRPr lang="en-US" sz="4000" b="1" u="sng"/>
          </a:p>
          <a:p>
            <a:pPr marL="0" indent="0" algn="ctr">
              <a:buNone/>
              <a:defRPr lang="en-US"/>
            </a:pPr>
            <a:r>
              <a:rPr lang="en-US" sz="4000" b="1"/>
              <a:t>Identify your </a:t>
            </a:r>
            <a:r>
              <a:rPr lang="en-US" sz="4000" b="1" u="sng"/>
              <a:t>CULTURE</a:t>
            </a:r>
            <a:endParaRPr lang="en-US" sz="4000" b="1" u="sng"/>
          </a:p>
          <a:p>
            <a:pPr marL="0" indent="0" algn="ctr">
              <a:buNone/>
              <a:defRPr lang="en-US"/>
            </a:pPr>
            <a:r>
              <a:rPr lang="en-US" sz="4000" b="1"/>
              <a:t>Develop adaptable </a:t>
            </a:r>
            <a:r>
              <a:rPr lang="en-US" sz="4000" b="1" u="sng"/>
              <a:t>PROGRAMS</a:t>
            </a:r>
            <a:endParaRPr lang="en-US" sz="4000" b="1" u="sng"/>
          </a:p>
          <a:p>
            <a:pPr marL="0" indent="0" latinLnBrk="0">
              <a:buNone/>
              <a:defRPr lang="en-US"/>
            </a:pPr>
            <a:endParaRPr lang="en-US" altLang="" b="1"/>
          </a:p>
          <a:p>
            <a:pPr marL="0" indent="0" latinLnBrk="0">
              <a:buNone/>
              <a:defRPr lang="en-US"/>
            </a:pPr>
            <a:endParaRPr lang="en-US" altLang="" b="1"/>
          </a:p>
          <a:p>
            <a:pPr lvl="0" latinLnBrk="0">
              <a:defRPr lang="en-US"/>
            </a:pPr>
            <a:endParaRPr lang="en-US" altLang="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26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2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sz="3200" b="1"/>
              <a:t>What is Change and what does it mean to Me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6550" lnSpcReduction="0"/>
          </a:bodyPr>
          <a:lstStyle/>
          <a:p>
            <a:pPr lvl="0">
              <a:defRPr lang="en-US"/>
            </a:pPr>
            <a:r>
              <a:rPr lang="en-US" b="1"/>
              <a:t>Stay in love and be loyal to the mission and vision because they don</a:t>
            </a:r>
            <a:r>
              <a:rPr lang="fr-FR" b="1"/>
              <a:t>’</a:t>
            </a:r>
            <a:r>
              <a:rPr lang="en-US" b="1"/>
              <a:t>t change </a:t>
            </a:r>
            <a:endParaRPr lang="en-US" b="1"/>
          </a:p>
          <a:p>
            <a:pPr lvl="0" latinLnBrk="0">
              <a:defRPr lang="en-US"/>
            </a:pPr>
            <a:endParaRPr lang="en-US" altLang="" b="1"/>
          </a:p>
          <a:p>
            <a:pPr lvl="0">
              <a:defRPr lang="en-US"/>
            </a:pPr>
            <a:r>
              <a:rPr lang="en-US" b="1"/>
              <a:t>Programs must change</a:t>
            </a:r>
            <a:endParaRPr lang="en-US" b="1"/>
          </a:p>
          <a:p>
            <a:pPr lvl="0" latinLnBrk="0">
              <a:defRPr lang="en-US"/>
            </a:pPr>
            <a:endParaRPr lang="en-US" altLang="" b="1"/>
          </a:p>
          <a:p>
            <a:pPr lvl="0">
              <a:defRPr lang="en-US"/>
            </a:pPr>
            <a:r>
              <a:rPr lang="en-US" b="1"/>
              <a:t>Programs are ways to serve people and attract them to IOOF membership</a:t>
            </a:r>
            <a:endParaRPr lang="en-US" b="1"/>
          </a:p>
          <a:p>
            <a:pPr lvl="1">
              <a:defRPr lang="en-US"/>
            </a:pPr>
            <a:r>
              <a:rPr lang="en-US" b="1"/>
              <a:t>Not all programs work with everyone</a:t>
            </a:r>
            <a:endParaRPr lang="en-US" b="1"/>
          </a:p>
          <a:p>
            <a:pPr lvl="1">
              <a:defRPr lang="en-US"/>
            </a:pPr>
            <a:r>
              <a:rPr lang="en-US" b="1"/>
              <a:t>Must have a variety of programs to appeal to diverse needs</a:t>
            </a:r>
            <a:endParaRPr lang="en-US" b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27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2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sz="3200" b="1"/>
              <a:t>What is Change and what does it mean to Me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latinLnBrk="0">
              <a:buNone/>
              <a:defRPr lang="en-US"/>
            </a:pPr>
            <a:endParaRPr lang="en-US" altLang=""/>
          </a:p>
          <a:p>
            <a:pPr marL="0" indent="0">
              <a:buNone/>
              <a:defRPr lang="en-US"/>
            </a:pPr>
            <a:r>
              <a:rPr lang="en-US" b="1"/>
              <a:t>The best way to find out if things are going well is to ask yourself this question:</a:t>
            </a:r>
            <a:endParaRPr lang="en-US" b="1"/>
          </a:p>
          <a:p>
            <a:pPr marL="0" indent="0" latinLnBrk="0">
              <a:buNone/>
              <a:defRPr lang="en-US"/>
            </a:pPr>
            <a:endParaRPr lang="en-US" altLang=""/>
          </a:p>
          <a:p>
            <a:pPr marL="0" indent="0">
              <a:buNone/>
              <a:defRPr lang="en-US"/>
            </a:pPr>
            <a:r>
              <a:rPr lang="en-US" sz="4000" b="1"/>
              <a:t>WHAT’S THE BEST WAY TO________?</a:t>
            </a:r>
            <a:endParaRPr lang="en-US" sz="4000" b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28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2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sz="3200" b="1"/>
              <a:t>What is Change and what does it mean to Me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0">
              <a:defRPr lang="en-US"/>
            </a:pPr>
            <a:endParaRPr lang="en-US" altLang=""/>
          </a:p>
          <a:p>
            <a:pPr lvl="0">
              <a:defRPr lang="en-US"/>
            </a:pPr>
            <a:r>
              <a:rPr lang="en-US" b="1"/>
              <a:t>Just because that</a:t>
            </a:r>
            <a:r>
              <a:rPr lang="fr-FR" b="1"/>
              <a:t>’</a:t>
            </a:r>
            <a:r>
              <a:rPr lang="en-US" b="1"/>
              <a:t>s the way we </a:t>
            </a:r>
            <a:r>
              <a:rPr lang="en-US" b="1" i="1" u="sng"/>
              <a:t>always</a:t>
            </a:r>
            <a:r>
              <a:rPr lang="en-US" b="1"/>
              <a:t> did it, does not mean that’s the best way to do it now</a:t>
            </a:r>
            <a:endParaRPr lang="en-US" b="1"/>
          </a:p>
          <a:p>
            <a:pPr lvl="0" latinLnBrk="0">
              <a:defRPr lang="en-US"/>
            </a:pPr>
            <a:endParaRPr lang="en-US" altLang="" b="1"/>
          </a:p>
          <a:p>
            <a:pPr lvl="0">
              <a:defRPr lang="en-US"/>
            </a:pPr>
            <a:r>
              <a:rPr lang="en-US" b="1"/>
              <a:t>Nothing should be off limits to debate, because that will limit your growth</a:t>
            </a:r>
            <a:endParaRPr lang="en-US" b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29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798568" y="777711"/>
          <a:ext cx="7784155" cy="5405232"/>
        </p:xfrm>
        <a:graphic>
          <a:graphicData uri="http://schemas.openxmlformats.org/drawingml/2006/chart">
            <c:chart r:id="rId2"/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 altLang=""/>
              <a:pPr lvl="0">
                <a:defRPr lang="en-US"/>
              </a:pPr>
              <a:t>3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3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sz="3200" b="1"/>
              <a:t>What is Change and what does it mean to Me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latinLnBrk="0">
              <a:buNone/>
              <a:defRPr lang="en-US"/>
            </a:pPr>
            <a:endParaRPr lang="en-US" altLang="" b="1"/>
          </a:p>
          <a:p>
            <a:pPr marL="0" indent="0" algn="ctr">
              <a:buNone/>
              <a:defRPr lang="en-US"/>
            </a:pPr>
            <a:r>
              <a:rPr lang="en-US" sz="6000" b="1"/>
              <a:t>When it comes to change “Focus on what you want to gain, not on what you might lose”</a:t>
            </a:r>
            <a:endParaRPr lang="en-US" sz="6000" b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30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3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sz="6000" b="1"/>
              <a:t>SWOT</a:t>
            </a:r>
            <a:endParaRPr lang="en-US" sz="6000" b="1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5708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114800"/>
                <a:gridCol w="4114800"/>
              </a:tblGrid>
              <a:tr h="2278544">
                <a:tc>
                  <a:txBody>
                    <a:bodyPr vert="horz" lIns="91440" tIns="45720" rIns="91440" bIns="45720" anchor="t" anchorCtr="0"/>
                    <a:p>
                      <a:pPr algn="ctr" latinLnBrk="0">
                        <a:defRPr lang="en-US"/>
                      </a:pPr>
                      <a:endParaRPr lang="en-US" altLang=""/>
                    </a:p>
                    <a:p>
                      <a:pPr algn="ctr" latinLnBrk="0">
                        <a:defRPr lang="en-US"/>
                      </a:pPr>
                      <a:endParaRPr lang="en-US" altLang=""/>
                    </a:p>
                    <a:p>
                      <a:pPr algn="ctr" latinLnBrk="0">
                        <a:defRPr lang="en-US"/>
                      </a:pPr>
                      <a:endParaRPr lang="en-US" altLang=""/>
                    </a:p>
                    <a:p>
                      <a:pPr algn="ctr">
                        <a:defRPr lang="en-US"/>
                      </a:pPr>
                      <a:r>
                        <a:rPr lang="en-US" sz="4400"/>
                        <a:t>Strengths</a:t>
                      </a:r>
                      <a:endParaRPr lang="en-US" sz="4400"/>
                    </a:p>
                  </a:txBody>
                  <a:tcPr marL="91440" marR="91440"/>
                </a:tc>
                <a:tc>
                  <a:txBody>
                    <a:bodyPr vert="horz" lIns="91440" tIns="45720" rIns="91440" bIns="45720" anchor="t" anchorCtr="0"/>
                    <a:p>
                      <a:pPr algn="ctr" latinLnBrk="0">
                        <a:defRPr lang="en-US"/>
                      </a:pPr>
                      <a:endParaRPr lang="en-US" altLang=""/>
                    </a:p>
                    <a:p>
                      <a:pPr algn="ctr" latinLnBrk="0">
                        <a:defRPr lang="en-US"/>
                      </a:pPr>
                      <a:endParaRPr lang="en-US" altLang=""/>
                    </a:p>
                    <a:p>
                      <a:pPr algn="ctr" latinLnBrk="0">
                        <a:defRPr lang="en-US"/>
                      </a:pPr>
                      <a:endParaRPr lang="en-US" altLang=""/>
                    </a:p>
                    <a:p>
                      <a:pPr algn="ctr">
                        <a:defRPr lang="en-US"/>
                      </a:pPr>
                      <a:r>
                        <a:rPr lang="en-US" sz="4400"/>
                        <a:t>Weakness</a:t>
                      </a:r>
                      <a:endParaRPr lang="en-US" sz="4400"/>
                    </a:p>
                  </a:txBody>
                  <a:tcPr marL="91440" marR="91440"/>
                </a:tc>
              </a:tr>
              <a:tr h="2278544">
                <a:tc>
                  <a:txBody>
                    <a:bodyPr vert="horz" lIns="91440" tIns="45720" rIns="91440" bIns="45720" anchor="t" anchorCtr="0"/>
                    <a:p>
                      <a:pPr algn="ctr" latinLnBrk="0">
                        <a:defRPr lang="en-US"/>
                      </a:pPr>
                      <a:endParaRPr lang="en-US" altLang=""/>
                    </a:p>
                    <a:p>
                      <a:pPr algn="ctr" latinLnBrk="0">
                        <a:defRPr lang="en-US"/>
                      </a:pPr>
                      <a:endParaRPr lang="en-US" altLang=""/>
                    </a:p>
                    <a:p>
                      <a:pPr algn="ctr" latinLnBrk="0">
                        <a:defRPr lang="en-US"/>
                      </a:pPr>
                      <a:endParaRPr lang="en-US" altLang=""/>
                    </a:p>
                    <a:p>
                      <a:pPr algn="ctr">
                        <a:defRPr lang="en-US"/>
                      </a:pPr>
                      <a:r>
                        <a:rPr lang="en-US" sz="4400" b="1"/>
                        <a:t>Opportunities</a:t>
                      </a:r>
                      <a:endParaRPr lang="en-US" sz="4400" b="1"/>
                    </a:p>
                  </a:txBody>
                  <a:tcPr marL="91440" marR="91440"/>
                </a:tc>
                <a:tc>
                  <a:txBody>
                    <a:bodyPr vert="horz" lIns="91440" tIns="45720" rIns="91440" bIns="45720" anchor="t" anchorCtr="0"/>
                    <a:p>
                      <a:pPr algn="ctr" latinLnBrk="0">
                        <a:defRPr lang="en-US"/>
                      </a:pPr>
                      <a:endParaRPr lang="en-US" altLang=""/>
                    </a:p>
                    <a:p>
                      <a:pPr algn="ctr" latinLnBrk="0">
                        <a:defRPr lang="en-US"/>
                      </a:pPr>
                      <a:endParaRPr lang="en-US" altLang=""/>
                    </a:p>
                    <a:p>
                      <a:pPr algn="ctr" latinLnBrk="0">
                        <a:defRPr lang="en-US"/>
                      </a:pPr>
                      <a:endParaRPr lang="en-US" altLang=""/>
                    </a:p>
                    <a:p>
                      <a:pPr algn="ctr">
                        <a:defRPr lang="en-US"/>
                      </a:pPr>
                      <a:r>
                        <a:rPr lang="en-US" sz="4400" b="1"/>
                        <a:t>Threats</a:t>
                      </a:r>
                      <a:endParaRPr lang="en-US" sz="4400" b="1"/>
                    </a:p>
                  </a:txBody>
                  <a:tcPr marL="91440" marR="91440"/>
                </a:tc>
              </a:tr>
            </a:tbl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31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3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sz="6000" b="1"/>
              <a:t>SWOT</a:t>
            </a:r>
            <a:endParaRPr lang="en-US" sz="60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b="1"/>
              <a:t>This list was complied from members of the Grand Lodge of Georgia 2014 about our:</a:t>
            </a:r>
            <a:endParaRPr lang="en-US" b="1"/>
          </a:p>
          <a:p>
            <a:pPr marL="0" indent="0" algn="ctr" latinLnBrk="0">
              <a:buNone/>
              <a:defRPr lang="en-US"/>
            </a:pPr>
            <a:endParaRPr lang="en-US" altLang="" b="1"/>
          </a:p>
          <a:p>
            <a:pPr marL="0" indent="0" algn="ctr">
              <a:buNone/>
              <a:defRPr lang="en-US"/>
            </a:pPr>
            <a:r>
              <a:rPr lang="en-US" b="1"/>
              <a:t>Strengths</a:t>
            </a:r>
            <a:endParaRPr lang="en-US" b="1"/>
          </a:p>
          <a:p>
            <a:pPr marL="0" indent="0" algn="ctr">
              <a:buNone/>
              <a:defRPr lang="en-US"/>
            </a:pPr>
            <a:r>
              <a:rPr lang="en-US" b="1"/>
              <a:t>Weakness</a:t>
            </a:r>
            <a:endParaRPr lang="en-US" b="1"/>
          </a:p>
          <a:p>
            <a:pPr marL="0" indent="0" algn="ctr">
              <a:buNone/>
              <a:defRPr lang="en-US"/>
            </a:pPr>
            <a:r>
              <a:rPr lang="en-US" b="1"/>
              <a:t>Opportunities</a:t>
            </a:r>
            <a:endParaRPr lang="en-US" b="1"/>
          </a:p>
          <a:p>
            <a:pPr marL="0" indent="0" algn="ctr">
              <a:buNone/>
              <a:defRPr lang="en-US"/>
            </a:pPr>
            <a:r>
              <a:rPr lang="en-US" b="1"/>
              <a:t>Threats</a:t>
            </a:r>
            <a:endParaRPr lang="en-US" b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32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3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b="1"/>
              <a:t>STRENGTHS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74135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 lang="en-US"/>
            </a:pPr>
            <a:r>
              <a:rPr lang="en-US" sz="2400" b="1"/>
              <a:t>Available manpower</a:t>
            </a:r>
            <a:endParaRPr lang="en-US" sz="2400" b="1"/>
          </a:p>
          <a:p>
            <a:pPr marL="514350" indent="-514350">
              <a:buFont typeface="+mj-lt"/>
              <a:buAutoNum type="arabicPeriod"/>
              <a:defRPr lang="en-US"/>
            </a:pPr>
            <a:r>
              <a:rPr lang="en-US" sz="2400" b="1"/>
              <a:t>Principles / beliefs</a:t>
            </a:r>
            <a:endParaRPr lang="en-US" sz="2400" b="1"/>
          </a:p>
          <a:p>
            <a:pPr marL="514350" indent="-514350">
              <a:buFont typeface="+mj-lt"/>
              <a:buAutoNum type="arabicPeriod"/>
              <a:defRPr lang="en-US"/>
            </a:pPr>
            <a:r>
              <a:rPr lang="en-US" sz="2400" b="1"/>
              <a:t>Quality people</a:t>
            </a:r>
            <a:endParaRPr lang="en-US" sz="2400" b="1"/>
          </a:p>
          <a:p>
            <a:pPr marL="514350" indent="-514350">
              <a:buFont typeface="+mj-lt"/>
              <a:buAutoNum type="arabicPeriod"/>
              <a:defRPr lang="en-US"/>
            </a:pPr>
            <a:r>
              <a:rPr lang="en-US" sz="2400" b="1"/>
              <a:t>Brotherly Love</a:t>
            </a:r>
            <a:endParaRPr lang="en-US" sz="2400" b="1"/>
          </a:p>
          <a:p>
            <a:pPr marL="514350" indent="-514350">
              <a:buFont typeface="+mj-lt"/>
              <a:buAutoNum type="arabicPeriod"/>
              <a:defRPr lang="en-US"/>
            </a:pPr>
            <a:r>
              <a:rPr lang="en-US" sz="2400" b="1"/>
              <a:t>Edifies others</a:t>
            </a:r>
            <a:endParaRPr lang="en-US" sz="2400" b="1"/>
          </a:p>
          <a:p>
            <a:pPr marL="514350" indent="-514350">
              <a:buFont typeface="+mj-lt"/>
              <a:buAutoNum type="arabicPeriod"/>
              <a:defRPr lang="en-US"/>
            </a:pPr>
            <a:r>
              <a:rPr lang="en-US" sz="2400" b="1"/>
              <a:t>Mission oriented</a:t>
            </a:r>
            <a:endParaRPr lang="en-US" sz="2400" b="1"/>
          </a:p>
          <a:p>
            <a:pPr marL="514350" indent="-514350">
              <a:buFont typeface="+mj-lt"/>
              <a:buAutoNum type="arabicPeriod"/>
              <a:defRPr lang="en-US"/>
            </a:pPr>
            <a:r>
              <a:rPr lang="en-US" sz="2400" b="1"/>
              <a:t>Elder wisdom</a:t>
            </a:r>
            <a:endParaRPr lang="en-US" sz="2400" b="1"/>
          </a:p>
          <a:p>
            <a:pPr marL="514350" indent="-514350">
              <a:buFont typeface="+mj-lt"/>
              <a:buAutoNum type="arabicPeriod"/>
              <a:defRPr lang="en-US"/>
            </a:pPr>
            <a:r>
              <a:rPr lang="en-US" sz="2400" b="1"/>
              <a:t>Order’s history</a:t>
            </a:r>
            <a:endParaRPr lang="en-US" sz="2400" b="1"/>
          </a:p>
          <a:p>
            <a:pPr marL="514350" indent="-514350">
              <a:buFont typeface="+mj-lt"/>
              <a:buAutoNum type="arabicPeriod"/>
              <a:defRPr lang="en-US"/>
            </a:pPr>
            <a:r>
              <a:rPr lang="en-US" sz="2400" b="1"/>
              <a:t>Generosity</a:t>
            </a:r>
            <a:endParaRPr lang="en-US" sz="2400" b="1"/>
          </a:p>
          <a:p>
            <a:pPr marL="514350" indent="-514350">
              <a:buFont typeface="+mj-lt"/>
              <a:buAutoNum type="arabicPeriod"/>
              <a:defRPr lang="en-US"/>
            </a:pPr>
            <a:r>
              <a:rPr lang="en-US" sz="2400" b="1"/>
              <a:t>All-can join</a:t>
            </a:r>
            <a:endParaRPr lang="en-US" sz="2400" b="1"/>
          </a:p>
          <a:p>
            <a:pPr marL="514350" indent="-514350" latinLnBrk="0">
              <a:buFont typeface="+mj-lt"/>
              <a:buAutoNum type="arabicPeriod"/>
              <a:defRPr lang="en-US"/>
            </a:pPr>
            <a:endParaRPr lang="en-US" altLang=""/>
          </a:p>
        </p:txBody>
      </p:sp>
      <p:sp>
        <p:nvSpPr>
          <p:cNvPr id="4" name="Content Placeholder 2"/>
          <p:cNvSpPr txBox="1"/>
          <p:nvPr/>
        </p:nvSpPr>
        <p:spPr>
          <a:xfrm>
            <a:off x="4783735" y="1752600"/>
            <a:ext cx="4174135" cy="4525963"/>
          </a:xfrm>
          <a:prstGeom prst="rect">
            <a:avLst/>
          </a:prstGeom>
        </p:spPr>
        <p:txBody>
          <a:bodyPr vert="horz" lIns="91440" tIns="45720" rIns="91440" bIns="45720">
            <a:normAutofit lnSpcReduction="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1"/>
              <a:defRPr lang="en-US"/>
            </a:pPr>
            <a:r>
              <a:rPr lang="en-US" sz="2400" b="1"/>
              <a:t>Equal Opportunity</a:t>
            </a:r>
            <a:endParaRPr lang="en-US" sz="2400" b="1"/>
          </a:p>
          <a:p>
            <a:pPr marL="514350" indent="-514350">
              <a:buFont typeface="+mj-lt"/>
              <a:buAutoNum type="arabicPeriod" startAt="11"/>
              <a:defRPr lang="en-US"/>
            </a:pPr>
            <a:r>
              <a:rPr lang="en-US" sz="2400" b="1"/>
              <a:t>Volunteer Org</a:t>
            </a:r>
            <a:endParaRPr lang="en-US" sz="2400" b="1"/>
          </a:p>
          <a:p>
            <a:pPr marL="514350" indent="-514350">
              <a:buFont typeface="+mj-lt"/>
              <a:buAutoNum type="arabicPeriod" startAt="11"/>
              <a:defRPr lang="en-US"/>
            </a:pPr>
            <a:r>
              <a:rPr lang="en-US" sz="2400" b="1"/>
              <a:t>Structure</a:t>
            </a:r>
            <a:endParaRPr lang="en-US" sz="2400" b="1"/>
          </a:p>
          <a:p>
            <a:pPr marL="514350" indent="-514350">
              <a:buFont typeface="+mj-lt"/>
              <a:buAutoNum type="arabicPeriod" startAt="11"/>
              <a:defRPr lang="en-US"/>
            </a:pPr>
            <a:r>
              <a:rPr lang="en-US" sz="2400" b="1"/>
              <a:t>Community culture</a:t>
            </a:r>
            <a:endParaRPr lang="en-US" sz="2400" b="1"/>
          </a:p>
          <a:p>
            <a:pPr marL="514350" indent="-514350">
              <a:buFont typeface="+mj-lt"/>
              <a:buAutoNum type="arabicPeriod" startAt="11"/>
              <a:defRPr lang="en-US"/>
            </a:pPr>
            <a:r>
              <a:rPr lang="en-US" sz="2400" b="1"/>
              <a:t>Mutual Respect</a:t>
            </a:r>
            <a:endParaRPr lang="en-US" sz="2400" b="1"/>
          </a:p>
          <a:p>
            <a:pPr marL="514350" indent="-514350">
              <a:buFont typeface="+mj-lt"/>
              <a:buAutoNum type="arabicPeriod" startAt="11"/>
              <a:defRPr lang="en-US"/>
            </a:pPr>
            <a:r>
              <a:rPr lang="en-US" sz="2400" b="1"/>
              <a:t>Healthy morals</a:t>
            </a:r>
            <a:endParaRPr lang="en-US" sz="2400" b="1"/>
          </a:p>
          <a:p>
            <a:pPr marL="514350" indent="-514350">
              <a:buFont typeface="+mj-lt"/>
              <a:buAutoNum type="arabicPeriod" startAt="11"/>
              <a:defRPr lang="en-US"/>
            </a:pPr>
            <a:r>
              <a:rPr lang="en-US" sz="2400" b="1"/>
              <a:t>Problem solvers</a:t>
            </a:r>
            <a:endParaRPr lang="en-US" sz="2400" b="1"/>
          </a:p>
          <a:p>
            <a:pPr marL="514350" indent="-514350">
              <a:buFont typeface="+mj-lt"/>
              <a:buAutoNum type="arabicPeriod" startAt="11"/>
              <a:defRPr lang="en-US"/>
            </a:pPr>
            <a:r>
              <a:rPr lang="en-US" sz="2400" b="1"/>
              <a:t>Family Role Models</a:t>
            </a:r>
            <a:endParaRPr lang="en-US" sz="2400" b="1"/>
          </a:p>
          <a:p>
            <a:pPr marL="514350" indent="-514350">
              <a:buFont typeface="+mj-lt"/>
              <a:buAutoNum type="arabicPeriod" startAt="11"/>
              <a:defRPr lang="en-US"/>
            </a:pPr>
            <a:r>
              <a:rPr lang="en-US" sz="2400" b="1"/>
              <a:t>Quantifiable results</a:t>
            </a:r>
            <a:endParaRPr lang="en-US" sz="2400" b="1"/>
          </a:p>
          <a:p>
            <a:pPr marL="514350" indent="-514350">
              <a:buFont typeface="+mj-lt"/>
              <a:buAutoNum type="arabicPeriod" startAt="11"/>
              <a:defRPr lang="en-US"/>
            </a:pPr>
            <a:r>
              <a:rPr lang="en-US" sz="2400" b="1"/>
              <a:t>Well regulated lodge</a:t>
            </a:r>
            <a:endParaRPr lang="en-US" sz="2400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33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3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b="1"/>
              <a:t>Weakness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09989" cy="4525963"/>
          </a:xfrm>
        </p:spPr>
        <p:txBody>
          <a:bodyPr>
            <a:normAutofit lnSpcReduction="0"/>
          </a:bodyPr>
          <a:lstStyle/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Family involvement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Unwilling to change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I can’t do it attitude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Track history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Discord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Unwillingness to discuss IOOF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Lack of interest in the Lodge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Lodge distance</a:t>
            </a:r>
            <a:endParaRPr lang="en-US" sz="2400" b="1"/>
          </a:p>
        </p:txBody>
      </p:sp>
      <p:sp>
        <p:nvSpPr>
          <p:cNvPr id="4" name="Content Placeholder 2"/>
          <p:cNvSpPr txBox="1"/>
          <p:nvPr/>
        </p:nvSpPr>
        <p:spPr>
          <a:xfrm>
            <a:off x="4631335" y="1600200"/>
            <a:ext cx="4174135" cy="4525963"/>
          </a:xfrm>
          <a:prstGeom prst="rect">
            <a:avLst/>
          </a:prstGeom>
        </p:spPr>
        <p:txBody>
          <a:bodyPr vert="horz" lIns="91440" tIns="45720" rIns="91440" bIns="45720">
            <a:normAutofit lnSpcReduction="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9"/>
              <a:defRPr lang="en-US"/>
            </a:pPr>
            <a:r>
              <a:rPr lang="en-US" sz="2400" b="1"/>
              <a:t>Lack of technology</a:t>
            </a:r>
            <a:endParaRPr lang="en-US" sz="2400" b="1"/>
          </a:p>
          <a:p>
            <a:pPr marL="457200" indent="-457200">
              <a:buFont typeface="+mj-lt"/>
              <a:buAutoNum type="arabicPeriod" startAt="9"/>
              <a:defRPr lang="en-US"/>
            </a:pPr>
            <a:r>
              <a:rPr lang="en-US" sz="2400" b="1"/>
              <a:t>Lack of knowledge</a:t>
            </a:r>
            <a:endParaRPr lang="en-US" sz="2400" b="1"/>
          </a:p>
          <a:p>
            <a:pPr marL="457200" indent="-457200">
              <a:buFont typeface="+mj-lt"/>
              <a:buAutoNum type="arabicPeriod" startAt="9"/>
              <a:defRPr lang="en-US"/>
            </a:pPr>
            <a:r>
              <a:rPr lang="en-US" sz="2400" b="1"/>
              <a:t>Status Quo</a:t>
            </a:r>
            <a:endParaRPr lang="en-US" sz="2400" b="1"/>
          </a:p>
          <a:p>
            <a:pPr marL="457200" indent="-457200">
              <a:buFont typeface="+mj-lt"/>
              <a:buAutoNum type="arabicPeriod" startAt="9"/>
              <a:defRPr lang="en-US"/>
            </a:pPr>
            <a:r>
              <a:rPr lang="en-US" sz="2400" b="1"/>
              <a:t>Comfort in position</a:t>
            </a:r>
            <a:endParaRPr lang="en-US" sz="2400" b="1"/>
          </a:p>
          <a:p>
            <a:pPr marL="457200" indent="-457200">
              <a:buFont typeface="+mj-lt"/>
              <a:buAutoNum type="arabicPeriod" startAt="9"/>
              <a:defRPr lang="en-US"/>
            </a:pPr>
            <a:r>
              <a:rPr lang="en-US" sz="2400" b="1"/>
              <a:t>Programs not for family</a:t>
            </a:r>
            <a:endParaRPr lang="en-US" sz="2400" b="1"/>
          </a:p>
          <a:p>
            <a:pPr marL="457200" indent="-457200">
              <a:buFont typeface="+mj-lt"/>
              <a:buAutoNum type="arabicPeriod" startAt="9"/>
              <a:defRPr lang="en-US"/>
            </a:pPr>
            <a:r>
              <a:rPr lang="en-US" sz="2400" b="1"/>
              <a:t>Lodges not working together</a:t>
            </a:r>
            <a:endParaRPr lang="en-US" sz="2400" b="1"/>
          </a:p>
          <a:p>
            <a:pPr marL="457200" indent="-457200">
              <a:buFont typeface="+mj-lt"/>
              <a:buAutoNum type="arabicPeriod" startAt="9"/>
              <a:defRPr lang="en-US"/>
            </a:pPr>
            <a:r>
              <a:rPr lang="en-US" sz="2400" b="1"/>
              <a:t>Age of members</a:t>
            </a:r>
            <a:endParaRPr lang="en-US" sz="2400" b="1"/>
          </a:p>
          <a:p>
            <a:pPr marL="457200" indent="-457200">
              <a:buFont typeface="+mj-lt"/>
              <a:buAutoNum type="arabicPeriod" startAt="9"/>
              <a:defRPr lang="en-US"/>
            </a:pPr>
            <a:r>
              <a:rPr lang="en-US" sz="2400" b="1"/>
              <a:t>Lack of committees</a:t>
            </a:r>
            <a:endParaRPr lang="en-US" sz="2400" b="1"/>
          </a:p>
          <a:p>
            <a:pPr marL="457200" indent="-457200">
              <a:buFont typeface="+mj-lt"/>
              <a:buAutoNum type="arabicPeriod" startAt="9"/>
              <a:defRPr lang="en-US"/>
            </a:pPr>
            <a:r>
              <a:rPr lang="en-US" sz="2400" b="1"/>
              <a:t>Team work</a:t>
            </a:r>
            <a:endParaRPr lang="en-US" sz="2400" b="1"/>
          </a:p>
          <a:p>
            <a:pPr latinLnBrk="0">
              <a:buFont typeface="Lucida Grande"/>
              <a:buChar char="9"/>
              <a:defRPr lang="en-US"/>
            </a:pPr>
            <a:endParaRPr lang="en-US" altLang="" sz="240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34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3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b="1"/>
              <a:t>Weakness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35647" cy="4525963"/>
          </a:xfrm>
        </p:spPr>
        <p:txBody>
          <a:bodyPr>
            <a:normAutofit lnSpcReduction="0"/>
          </a:bodyPr>
          <a:lstStyle/>
          <a:p>
            <a:pPr marL="457200" indent="-457200">
              <a:buFont typeface="+mj-lt"/>
              <a:buAutoNum type="arabicPeriod" startAt="18"/>
              <a:defRPr lang="en-US"/>
            </a:pPr>
            <a:r>
              <a:rPr lang="en-US" sz="2400" b="1"/>
              <a:t>Degree knowledge</a:t>
            </a:r>
            <a:endParaRPr lang="en-US" sz="2400" b="1"/>
          </a:p>
          <a:p>
            <a:pPr marL="457200" indent="-457200">
              <a:buFont typeface="+mj-lt"/>
              <a:buAutoNum type="arabicPeriod" startAt="18"/>
              <a:defRPr lang="en-US"/>
            </a:pPr>
            <a:r>
              <a:rPr lang="en-US" sz="2400" b="1"/>
              <a:t>Getting the name out</a:t>
            </a:r>
            <a:endParaRPr lang="en-US" sz="2400" b="1"/>
          </a:p>
          <a:p>
            <a:pPr marL="457200" indent="-457200">
              <a:buFont typeface="+mj-lt"/>
              <a:buAutoNum type="arabicPeriod" startAt="18"/>
              <a:defRPr lang="en-US"/>
            </a:pPr>
            <a:r>
              <a:rPr lang="en-US" sz="2400" b="1"/>
              <a:t>Lack of local media</a:t>
            </a:r>
            <a:endParaRPr lang="en-US" sz="2400" b="1"/>
          </a:p>
          <a:p>
            <a:pPr marL="457200" indent="-457200">
              <a:buFont typeface="+mj-lt"/>
              <a:buAutoNum type="arabicPeriod" startAt="18"/>
              <a:defRPr lang="en-US"/>
            </a:pPr>
            <a:r>
              <a:rPr lang="en-US" sz="2400" b="1"/>
              <a:t>Best kept secret</a:t>
            </a:r>
            <a:endParaRPr lang="en-US" sz="2400" b="1"/>
          </a:p>
          <a:p>
            <a:pPr marL="457200" indent="-457200">
              <a:buFont typeface="+mj-lt"/>
              <a:buAutoNum type="arabicPeriod" startAt="18"/>
              <a:defRPr lang="en-US"/>
            </a:pPr>
            <a:r>
              <a:rPr lang="en-US" sz="2400" b="1"/>
              <a:t>Communication</a:t>
            </a:r>
            <a:endParaRPr lang="en-US" sz="2400" b="1"/>
          </a:p>
          <a:p>
            <a:pPr marL="457200" indent="-457200">
              <a:buFont typeface="+mj-lt"/>
              <a:buAutoNum type="arabicPeriod" startAt="18"/>
              <a:defRPr lang="en-US"/>
            </a:pPr>
            <a:r>
              <a:rPr lang="en-US" sz="2400" b="1"/>
              <a:t>No direction</a:t>
            </a:r>
            <a:endParaRPr lang="en-US" sz="2400" b="1"/>
          </a:p>
          <a:p>
            <a:pPr marL="457200" indent="-457200">
              <a:buFont typeface="+mj-lt"/>
              <a:buAutoNum type="arabicPeriod" startAt="18"/>
              <a:defRPr lang="en-US"/>
            </a:pPr>
            <a:r>
              <a:rPr lang="en-US" sz="2400" b="1"/>
              <a:t>Change from the top</a:t>
            </a:r>
            <a:endParaRPr lang="en-US" sz="2400" b="1"/>
          </a:p>
          <a:p>
            <a:pPr marL="457200" indent="-457200">
              <a:buFont typeface="+mj-lt"/>
              <a:buAutoNum type="arabicPeriod" startAt="18"/>
              <a:defRPr lang="en-US"/>
            </a:pPr>
            <a:r>
              <a:rPr lang="en-US" sz="2400" b="1"/>
              <a:t>No Responsibility</a:t>
            </a:r>
            <a:endParaRPr lang="en-US" sz="2400" b="1"/>
          </a:p>
          <a:p>
            <a:pPr marL="457200" indent="-457200">
              <a:buFont typeface="+mj-lt"/>
              <a:buAutoNum type="arabicPeriod" startAt="18"/>
              <a:defRPr lang="en-US"/>
            </a:pPr>
            <a:r>
              <a:rPr lang="en-US" sz="2400" b="1"/>
              <a:t>No place for younger members</a:t>
            </a:r>
            <a:endParaRPr lang="en-US" sz="2400" b="1"/>
          </a:p>
        </p:txBody>
      </p:sp>
      <p:sp>
        <p:nvSpPr>
          <p:cNvPr id="4" name="Content Placeholder 2"/>
          <p:cNvSpPr txBox="1"/>
          <p:nvPr/>
        </p:nvSpPr>
        <p:spPr>
          <a:xfrm>
            <a:off x="4631335" y="1600200"/>
            <a:ext cx="4174135" cy="4525963"/>
          </a:xfrm>
          <a:prstGeom prst="rect">
            <a:avLst/>
          </a:prstGeom>
        </p:spPr>
        <p:txBody>
          <a:bodyPr vert="horz" lIns="91440" tIns="45720" rIns="91440" bIns="45720">
            <a:normAutofit lnSpcReduction="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27"/>
              <a:defRPr lang="en-US"/>
            </a:pPr>
            <a:r>
              <a:rPr lang="en-US" sz="2400" b="1"/>
              <a:t>Visibility</a:t>
            </a:r>
            <a:endParaRPr lang="en-US" sz="2400" b="1"/>
          </a:p>
          <a:p>
            <a:pPr marL="514350" indent="-514350">
              <a:buFont typeface="+mj-lt"/>
              <a:buAutoNum type="arabicPeriod" startAt="27"/>
              <a:defRPr lang="en-US"/>
            </a:pPr>
            <a:r>
              <a:rPr lang="en-US" sz="2400" b="1"/>
              <a:t>No Vision</a:t>
            </a:r>
            <a:endParaRPr lang="en-US" sz="2400" b="1"/>
          </a:p>
          <a:p>
            <a:pPr marL="514350" indent="-514350">
              <a:buFont typeface="+mj-lt"/>
              <a:buAutoNum type="arabicPeriod" startAt="27"/>
              <a:defRPr lang="en-US"/>
            </a:pPr>
            <a:r>
              <a:rPr lang="en-US" sz="2400" b="1"/>
              <a:t>Afraid to talk to people</a:t>
            </a:r>
            <a:endParaRPr lang="en-US" sz="2400" b="1"/>
          </a:p>
          <a:p>
            <a:pPr marL="514350" indent="-514350">
              <a:buFont typeface="+mj-lt"/>
              <a:buAutoNum type="arabicPeriod" startAt="27"/>
              <a:defRPr lang="en-US"/>
            </a:pPr>
            <a:r>
              <a:rPr lang="en-US" sz="2400" b="1"/>
              <a:t>Lack of follow-up</a:t>
            </a:r>
            <a:endParaRPr lang="en-US" sz="2400" b="1"/>
          </a:p>
          <a:p>
            <a:pPr marL="514350" indent="-514350">
              <a:buFont typeface="+mj-lt"/>
              <a:buAutoNum type="arabicPeriod" startAt="27"/>
              <a:defRPr lang="en-US"/>
            </a:pPr>
            <a:r>
              <a:rPr lang="en-US" sz="2400" b="1"/>
              <a:t>Complacency</a:t>
            </a:r>
            <a:endParaRPr lang="en-US" sz="2400" b="1"/>
          </a:p>
          <a:p>
            <a:pPr marL="514350" indent="-514350">
              <a:buFont typeface="+mj-lt"/>
              <a:buAutoNum type="arabicPeriod" startAt="27"/>
              <a:defRPr lang="en-US"/>
            </a:pPr>
            <a:r>
              <a:rPr lang="en-US" sz="2400" b="1"/>
              <a:t>Dictatorship</a:t>
            </a:r>
            <a:endParaRPr lang="en-US" sz="2400" b="1"/>
          </a:p>
          <a:p>
            <a:pPr marL="514350" indent="-514350">
              <a:buFont typeface="+mj-lt"/>
              <a:buAutoNum type="arabicPeriod" startAt="27"/>
              <a:defRPr lang="en-US"/>
            </a:pPr>
            <a:r>
              <a:rPr lang="en-US" sz="2400" b="1"/>
              <a:t> Using new people</a:t>
            </a:r>
            <a:endParaRPr lang="en-US" sz="2400" b="1"/>
          </a:p>
          <a:p>
            <a:pPr marL="514350" indent="-514350">
              <a:buFont typeface="+mj-lt"/>
              <a:buAutoNum type="arabicPeriod" startAt="27"/>
              <a:defRPr lang="en-US"/>
            </a:pPr>
            <a:r>
              <a:rPr lang="en-US" sz="2400" b="1"/>
              <a:t>New ideas</a:t>
            </a:r>
            <a:endParaRPr lang="en-US" sz="2400" b="1"/>
          </a:p>
          <a:p>
            <a:pPr marL="514350" indent="-514350">
              <a:buFont typeface="+mj-lt"/>
              <a:buAutoNum type="arabicPeriod" startAt="27"/>
              <a:defRPr lang="en-US"/>
            </a:pPr>
            <a:r>
              <a:rPr lang="en-US" sz="2400" b="1"/>
              <a:t>Only a few people work</a:t>
            </a:r>
            <a:endParaRPr lang="en-US" sz="2400" b="1"/>
          </a:p>
          <a:p>
            <a:pPr marL="514350" indent="-514350" latinLnBrk="0">
              <a:buFont typeface="+mj-lt"/>
              <a:buAutoNum type="arabicPeriod" startAt="27"/>
              <a:defRPr lang="en-US"/>
            </a:pPr>
            <a:endParaRPr lang="en-US" altLang="" sz="240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35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3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b="1"/>
              <a:t>Opportunities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22818" cy="4525963"/>
          </a:xfrm>
        </p:spPr>
        <p:txBody>
          <a:bodyPr>
            <a:normAutofit fontScale="83330" lnSpcReduction="0"/>
          </a:bodyPr>
          <a:lstStyle/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Leadership getting involved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Motivation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Need to belong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Education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Scholarship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Money to use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Help community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Technology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Use of knowledgeable members </a:t>
            </a:r>
            <a:endParaRPr lang="en-US" sz="2400" b="1"/>
          </a:p>
        </p:txBody>
      </p:sp>
      <p:sp>
        <p:nvSpPr>
          <p:cNvPr id="4" name="Content Placeholder 2"/>
          <p:cNvSpPr txBox="1"/>
          <p:nvPr/>
        </p:nvSpPr>
        <p:spPr>
          <a:xfrm>
            <a:off x="4631335" y="1600200"/>
            <a:ext cx="4174135" cy="4525963"/>
          </a:xfrm>
          <a:prstGeom prst="rect">
            <a:avLst/>
          </a:prstGeom>
        </p:spPr>
        <p:txBody>
          <a:bodyPr vert="horz" lIns="91440" tIns="45720" rIns="91440" bIns="45720">
            <a:normAutofit lnSpcReduction="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0"/>
              <a:defRPr lang="en-US"/>
            </a:pPr>
            <a:r>
              <a:rPr lang="en-US" sz="2400" b="1"/>
              <a:t>Each generations provides prospects</a:t>
            </a:r>
            <a:endParaRPr lang="en-US" sz="2400" b="1"/>
          </a:p>
          <a:p>
            <a:pPr marL="514350" indent="-514350">
              <a:buFont typeface="+mj-lt"/>
              <a:buAutoNum type="arabicPeriod" startAt="10"/>
              <a:defRPr lang="en-US"/>
            </a:pPr>
            <a:r>
              <a:rPr lang="en-US" sz="2400" b="1"/>
              <a:t>Generation Y</a:t>
            </a:r>
            <a:endParaRPr lang="en-US" sz="2400" b="1"/>
          </a:p>
          <a:p>
            <a:pPr marL="514350" indent="-514350">
              <a:buFont typeface="+mj-lt"/>
              <a:buAutoNum type="arabicPeriod" startAt="10"/>
              <a:defRPr lang="en-US"/>
            </a:pPr>
            <a:r>
              <a:rPr lang="en-US" sz="2400" b="1"/>
              <a:t>Activities</a:t>
            </a:r>
            <a:endParaRPr lang="en-US" sz="2400" b="1"/>
          </a:p>
          <a:p>
            <a:pPr marL="514350" indent="-514350">
              <a:buFont typeface="+mj-lt"/>
              <a:buAutoNum type="arabicPeriod" startAt="10"/>
              <a:defRPr lang="en-US"/>
            </a:pPr>
            <a:r>
              <a:rPr lang="en-US" sz="2400" b="1"/>
              <a:t>Tell others</a:t>
            </a:r>
            <a:endParaRPr lang="en-US" sz="2400" b="1"/>
          </a:p>
          <a:p>
            <a:pPr marL="514350" indent="-514350">
              <a:buFont typeface="+mj-lt"/>
              <a:buAutoNum type="arabicPeriod" startAt="10"/>
              <a:defRPr lang="en-US"/>
            </a:pPr>
            <a:r>
              <a:rPr lang="en-US" sz="2400" b="1"/>
              <a:t>Common interest</a:t>
            </a:r>
            <a:endParaRPr lang="en-US" sz="2400" b="1"/>
          </a:p>
          <a:p>
            <a:pPr marL="514350" indent="-514350">
              <a:buFont typeface="+mj-lt"/>
              <a:buAutoNum type="arabicPeriod" startAt="10"/>
              <a:defRPr lang="en-US"/>
            </a:pPr>
            <a:r>
              <a:rPr lang="en-US" sz="2400" b="1"/>
              <a:t>Elevate our character</a:t>
            </a:r>
            <a:endParaRPr lang="en-US" sz="2400" b="1"/>
          </a:p>
          <a:p>
            <a:pPr marL="514350" indent="-514350">
              <a:buFont typeface="+mj-lt"/>
              <a:buAutoNum type="arabicPeriod" startAt="10"/>
              <a:defRPr lang="en-US"/>
            </a:pPr>
            <a:r>
              <a:rPr lang="en-US" sz="2400" b="1"/>
              <a:t>Change what I want</a:t>
            </a:r>
            <a:endParaRPr lang="en-US" sz="2400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36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3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b="1"/>
              <a:t>Threats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09989" cy="4525963"/>
          </a:xfrm>
        </p:spPr>
        <p:txBody>
          <a:bodyPr>
            <a:normAutofit lnSpcReduction="0"/>
          </a:bodyPr>
          <a:lstStyle/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Time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Changes in wrong places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Positions too comfortable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Unwillingness to change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Apathetic attitudes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Other fraternal orders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Branding/awareness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Loss of elders wisdom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Drama</a:t>
            </a:r>
            <a:endParaRPr lang="en-US" sz="2400" b="1"/>
          </a:p>
          <a:p>
            <a:pPr marL="457200" indent="-457200">
              <a:buFont typeface="+mj-lt"/>
              <a:buAutoNum type="arabicPeriod"/>
              <a:defRPr lang="en-US"/>
            </a:pPr>
            <a:r>
              <a:rPr lang="en-US" sz="2400" b="1"/>
              <a:t>Lack of education</a:t>
            </a:r>
            <a:endParaRPr lang="en-US" sz="2400" b="1"/>
          </a:p>
        </p:txBody>
      </p:sp>
      <p:sp>
        <p:nvSpPr>
          <p:cNvPr id="4" name="Content Placeholder 2"/>
          <p:cNvSpPr txBox="1"/>
          <p:nvPr/>
        </p:nvSpPr>
        <p:spPr>
          <a:xfrm>
            <a:off x="4512665" y="1600200"/>
            <a:ext cx="4174135" cy="4525963"/>
          </a:xfrm>
          <a:prstGeom prst="rect">
            <a:avLst/>
          </a:prstGeom>
        </p:spPr>
        <p:txBody>
          <a:bodyPr vert="horz" lIns="91440" tIns="45720" rIns="91440" bIns="45720">
            <a:normAutofit lnSpcReduction="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1"/>
              <a:defRPr lang="en-US"/>
            </a:pPr>
            <a:r>
              <a:rPr lang="en-US" sz="2400" b="1"/>
              <a:t>Lodge location</a:t>
            </a:r>
            <a:endParaRPr lang="en-US" sz="2400" b="1"/>
          </a:p>
          <a:p>
            <a:pPr marL="514350" indent="-514350">
              <a:buFont typeface="+mj-lt"/>
              <a:buAutoNum type="arabicPeriod" startAt="11"/>
              <a:defRPr lang="en-US"/>
            </a:pPr>
            <a:r>
              <a:rPr lang="en-US" sz="2400" b="1"/>
              <a:t>Too much time required</a:t>
            </a:r>
            <a:endParaRPr lang="en-US" sz="2400" b="1"/>
          </a:p>
          <a:p>
            <a:pPr marL="514350" indent="-514350">
              <a:buFont typeface="+mj-lt"/>
              <a:buAutoNum type="arabicPeriod" startAt="11"/>
              <a:defRPr lang="en-US"/>
            </a:pPr>
            <a:r>
              <a:rPr lang="en-US" sz="2400" b="1"/>
              <a:t>Political inviting</a:t>
            </a:r>
            <a:endParaRPr lang="en-US" sz="2400" b="1"/>
          </a:p>
          <a:p>
            <a:pPr marL="514350" indent="-514350">
              <a:buFont typeface="+mj-lt"/>
              <a:buAutoNum type="arabicPeriod" startAt="11"/>
              <a:defRPr lang="en-US"/>
            </a:pPr>
            <a:r>
              <a:rPr lang="en-US" sz="2400" b="1"/>
              <a:t>A “few” running the show</a:t>
            </a:r>
            <a:endParaRPr lang="en-US" sz="2400" b="1"/>
          </a:p>
          <a:p>
            <a:pPr marL="514350" indent="-514350">
              <a:buFont typeface="+mj-lt"/>
              <a:buAutoNum type="arabicPeriod" startAt="11"/>
              <a:defRPr lang="en-US"/>
            </a:pPr>
            <a:r>
              <a:rPr lang="en-US" sz="2400" b="1"/>
              <a:t>Politically correct or morally wrong</a:t>
            </a:r>
            <a:endParaRPr lang="en-US" sz="2400" b="1"/>
          </a:p>
          <a:p>
            <a:pPr marL="514350" indent="-514350">
              <a:buFont typeface="+mj-lt"/>
              <a:buAutoNum type="arabicPeriod" startAt="11"/>
              <a:defRPr lang="en-US"/>
            </a:pPr>
            <a:r>
              <a:rPr lang="en-US" sz="2400" b="1"/>
              <a:t>Discord/disharmony</a:t>
            </a:r>
            <a:endParaRPr lang="en-US" sz="2400" b="1"/>
          </a:p>
          <a:p>
            <a:pPr marL="514350" indent="-514350">
              <a:buFont typeface="+mj-lt"/>
              <a:buAutoNum type="arabicPeriod" startAt="11"/>
              <a:defRPr lang="en-US"/>
            </a:pPr>
            <a:r>
              <a:rPr lang="en-US" sz="2400" b="1"/>
              <a:t>Leaders not listening</a:t>
            </a:r>
            <a:endParaRPr lang="en-US" sz="2400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37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29395"/>
            <a:ext cx="8229600" cy="4027892"/>
          </a:xfrm>
        </p:spPr>
        <p:txBody>
          <a:bodyPr>
            <a:normAutofit fontScale="76090" lnSpcReduction="0"/>
          </a:bodyPr>
          <a:lstStyle/>
          <a:p>
            <a:pPr marL="0" indent="0" algn="ctr">
              <a:buNone/>
              <a:defRPr lang="en-US"/>
            </a:pPr>
            <a:r>
              <a:rPr lang="en-US" sz="5913" b="1"/>
              <a:t>Every Leader Here is Responsible for the Decline in Membership and Lodges in Georgia. </a:t>
            </a:r>
            <a:endParaRPr lang="en-US" sz="5913" b="1"/>
          </a:p>
          <a:p>
            <a:pPr marL="0" indent="0" algn="ctr" latinLnBrk="0">
              <a:buNone/>
              <a:defRPr lang="en-US"/>
            </a:pPr>
            <a:endParaRPr lang="en-US" altLang=""/>
          </a:p>
          <a:p>
            <a:pPr marL="0" indent="0" algn="ctr" latinLnBrk="0">
              <a:buNone/>
              <a:defRPr lang="en-US"/>
            </a:pPr>
            <a:endParaRPr lang="en-US" altLang=""/>
          </a:p>
          <a:p>
            <a:pPr marL="0" indent="0" algn="ctr">
              <a:buNone/>
              <a:defRPr lang="en-US"/>
            </a:pPr>
            <a:r>
              <a:rPr lang="en-US" sz="7096" b="1"/>
              <a:t>Own It, Accept it   </a:t>
            </a:r>
            <a:endParaRPr lang="en-US" sz="7096" b="1"/>
          </a:p>
          <a:p>
            <a:pPr lvl="0" latinLnBrk="0">
              <a:defRPr lang="en-US"/>
            </a:pPr>
            <a:endParaRPr lang="en-US" altLang=""/>
          </a:p>
        </p:txBody>
      </p:sp>
      <p:sp>
        <p:nvSpPr>
          <p:cNvPr id="4" name="TextBox 3"/>
          <p:cNvSpPr txBox="1"/>
          <p:nvPr/>
        </p:nvSpPr>
        <p:spPr>
          <a:xfrm>
            <a:off x="3220123" y="531255"/>
            <a:ext cx="3014859" cy="1305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 lang="en-US"/>
            </a:pPr>
            <a:r>
              <a:rPr lang="en-US" sz="8000" b="1"/>
              <a:t>FACT:</a:t>
            </a:r>
            <a:endParaRPr lang="en-US" sz="8000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4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rmAutofit lnSpcReduction="0"/>
          </a:bodyPr>
          <a:lstStyle/>
          <a:p>
            <a:pPr lvl="0">
              <a:defRPr lang="en-US"/>
            </a:pPr>
            <a:r>
              <a:rPr lang="en-US" sz="6000" b="1"/>
              <a:t>Great News!</a:t>
            </a:r>
            <a:endParaRPr lang="en-US" sz="60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0"/>
          </a:bodyPr>
          <a:lstStyle/>
          <a:p>
            <a:pPr marL="0" indent="0" algn="ctr">
              <a:buNone/>
              <a:defRPr lang="en-US"/>
            </a:pPr>
            <a:r>
              <a:rPr lang="en-US" sz="6000" b="1"/>
              <a:t>Alvin Miller started with only five Lodges and he didn’t have the internet or a cellphone.</a:t>
            </a:r>
            <a:endParaRPr lang="en-US" sz="6000" b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5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b="1" u="sng"/>
              <a:t>Why Are You Still Here?</a:t>
            </a:r>
            <a:endParaRPr lang="en-US" b="1" u="sn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b="1"/>
              <a:t>Love of the Order</a:t>
            </a:r>
            <a:endParaRPr lang="en-US" b="1"/>
          </a:p>
          <a:p>
            <a:pPr lvl="0">
              <a:defRPr lang="en-US"/>
            </a:pPr>
            <a:r>
              <a:rPr lang="en-US" b="1"/>
              <a:t>You still believe in the Mission </a:t>
            </a:r>
            <a:endParaRPr lang="en-US" b="1"/>
          </a:p>
          <a:p>
            <a:pPr lvl="0">
              <a:defRPr lang="en-US"/>
            </a:pPr>
            <a:r>
              <a:rPr lang="en-US" b="1"/>
              <a:t>Love for the people</a:t>
            </a:r>
            <a:endParaRPr lang="en-US" b="1"/>
          </a:p>
          <a:p>
            <a:pPr lvl="0" latinLnBrk="0">
              <a:defRPr lang="en-US"/>
            </a:pPr>
            <a:endParaRPr lang="en-US" altLang=""/>
          </a:p>
          <a:p>
            <a:pPr lvl="0" latinLnBrk="0">
              <a:defRPr lang="en-US"/>
            </a:pPr>
            <a:endParaRPr lang="en-US" altLang=""/>
          </a:p>
          <a:p>
            <a:pPr marL="0" indent="0" algn="ctr">
              <a:buNone/>
              <a:defRPr lang="en-US"/>
            </a:pPr>
            <a:r>
              <a:rPr lang="en-US" b="1"/>
              <a:t>You are the Leaders of Georgia Odd Fellows; you shape the culture and values. You attract what you are, not what you want.</a:t>
            </a:r>
            <a:endParaRPr lang="en-US" b="1"/>
          </a:p>
          <a:p>
            <a:pPr lvl="0" latinLnBrk="0">
              <a:defRPr lang="en-US"/>
            </a:pPr>
            <a:endParaRPr lang="en-US" altLang=""/>
          </a:p>
          <a:p>
            <a:pPr lvl="0" latinLnBrk="0">
              <a:defRPr lang="en-US"/>
            </a:pPr>
            <a:endParaRPr lang="en-US" altLang="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6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b="1" u="sng"/>
              <a:t>Why Are You Still Here?</a:t>
            </a:r>
            <a:endParaRPr lang="en-US" u="sn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0"/>
          </a:bodyPr>
          <a:lstStyle/>
          <a:p>
            <a:pPr lvl="0" latinLnBrk="0">
              <a:defRPr lang="en-US"/>
            </a:pPr>
            <a:endParaRPr lang="en-US" altLang=""/>
          </a:p>
          <a:p>
            <a:pPr marL="0" indent="0" algn="ctr">
              <a:buNone/>
              <a:defRPr lang="en-US"/>
            </a:pPr>
            <a:r>
              <a:rPr lang="en-US" sz="3999" b="1"/>
              <a:t>If you knew 10 years ago what IOOF in Georgia would look like today, would you have done something different then?</a:t>
            </a:r>
            <a:endParaRPr lang="en-US" sz="3999" b="1"/>
          </a:p>
          <a:p>
            <a:pPr marL="0" indent="0" algn="ctr" latinLnBrk="0">
              <a:buNone/>
              <a:defRPr lang="en-US"/>
            </a:pPr>
            <a:endParaRPr lang="en-US" altLang="" sz="3999" b="1"/>
          </a:p>
          <a:p>
            <a:pPr marL="0" indent="0" algn="ctr">
              <a:buNone/>
              <a:defRPr lang="en-US"/>
            </a:pPr>
            <a:r>
              <a:rPr lang="en-US" sz="3999" b="1"/>
              <a:t>Today starts your 10 year countdown</a:t>
            </a:r>
            <a:endParaRPr lang="en-US" sz="3999" b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7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en-US"/>
            </a:pPr>
            <a:r>
              <a:rPr lang="en-US" b="1"/>
              <a:t>Define Your Organization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 lang="en-US"/>
            </a:pPr>
            <a:r>
              <a:rPr lang="en-US" sz="4000" b="1"/>
              <a:t>				</a:t>
            </a:r>
            <a:r>
              <a:rPr lang="en-US" sz="4800" b="1"/>
              <a:t>MISSION</a:t>
            </a:r>
            <a:endParaRPr lang="en-US" sz="4800" b="1"/>
          </a:p>
          <a:p>
            <a:pPr marL="0" indent="0">
              <a:buNone/>
              <a:defRPr lang="en-US"/>
            </a:pPr>
            <a:r>
              <a:rPr lang="en-US" sz="4800" b="1"/>
              <a:t>					VISION</a:t>
            </a:r>
            <a:endParaRPr lang="en-US" sz="4800" b="1"/>
          </a:p>
          <a:p>
            <a:pPr marL="0" indent="0">
              <a:buNone/>
              <a:defRPr lang="en-US"/>
            </a:pPr>
            <a:r>
              <a:rPr lang="en-US" sz="4800" b="1"/>
              <a:t>						CULTURE</a:t>
            </a:r>
            <a:endParaRPr lang="en-US" sz="4800" b="1"/>
          </a:p>
          <a:p>
            <a:pPr marL="0" indent="0">
              <a:buNone/>
              <a:defRPr lang="en-US"/>
            </a:pPr>
            <a:r>
              <a:rPr lang="en-US" sz="4800" b="1"/>
              <a:t>							PROGRAMS</a:t>
            </a:r>
            <a:endParaRPr lang="en-US" sz="4800" b="1"/>
          </a:p>
          <a:p>
            <a:pPr marL="0" indent="0" latinLnBrk="0">
              <a:buNone/>
              <a:defRPr lang="en-US"/>
            </a:pPr>
            <a:endParaRPr lang="en-US" altLang=""/>
          </a:p>
          <a:p>
            <a:pPr marL="0" indent="0" latinLnBrk="0">
              <a:buNone/>
              <a:defRPr lang="en-US"/>
            </a:pPr>
            <a:endParaRPr lang="en-US" altLang=""/>
          </a:p>
          <a:p>
            <a:pPr marL="0" indent="0" latinLnBrk="0">
              <a:buNone/>
              <a:defRPr lang="en-US"/>
            </a:pPr>
            <a:endParaRPr lang="en-US" altLang="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8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rmAutofit fontScale="90000" lnSpcReduction="0"/>
          </a:bodyPr>
          <a:lstStyle/>
          <a:p>
            <a:pPr lvl="0">
              <a:defRPr lang="en-US"/>
            </a:pPr>
            <a:r>
              <a:rPr lang="en-US" b="1"/>
              <a:t>Define Your Organization</a:t>
            </a:r>
            <a:br>
              <a:rPr lang="en-US" b="1"/>
            </a:br>
            <a:r>
              <a:rPr lang="en-US" sz="3555" b="1"/>
              <a:t>MISSION</a:t>
            </a:r>
            <a:endParaRPr lang="en-US" sz="3555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2293"/>
            <a:ext cx="8229600" cy="3977674"/>
          </a:xfrm>
        </p:spPr>
        <p:txBody>
          <a:bodyPr>
            <a:normAutofit lnSpcReduction="0"/>
          </a:bodyPr>
          <a:lstStyle/>
          <a:p>
            <a:pPr marL="0" indent="0" algn="ctr">
              <a:buNone/>
              <a:defRPr lang="en-US"/>
            </a:pPr>
            <a:r>
              <a:rPr lang="en-US" sz="4800" b="1"/>
              <a:t>THE COMMAND OF THE IOOF IS TO “VISIT THE SICK, RELIEVE THE DISTRESSED, BURY THE DEAD AND EDUCATE THE ORPHAN”</a:t>
            </a:r>
            <a:endParaRPr lang="en-US" sz="4800" b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BFCFB4A4-679A-3B4C-81E2-6CABD4B265F5}" type="slidenum">
              <a:rPr lang="en-US"/>
              <a:pPr lvl="0">
                <a:defRPr lang="en-US"/>
              </a:pPr>
              <a:t>9</a:t>
            </a:fld>
            <a:endParaRPr 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Hancom Office">
  <a:themeElements>
    <a:clrScheme name="Hancom Office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Hancom Office">
      <a:majorFont>
        <a:latin typeface="HCR Dotum"/>
        <a:ea typeface="HCR Dotum"/>
        <a:cs typeface="HCR Dotum"/>
      </a:majorFont>
      <a:minorFont>
        <a:latin typeface="HCR Dotum"/>
        <a:ea typeface="HCR Dotum"/>
        <a:cs typeface="HCR Dotum"/>
      </a:minorFont>
    </a:fontScheme>
    <a:fmtScheme name="Hancom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Hancom Office">
  <a:themeElements>
    <a:clrScheme name="Hancom Office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Hancom Office">
      <a:majorFont>
        <a:latin typeface="HCR Dotum"/>
        <a:ea typeface="HCR Dotum"/>
        <a:cs typeface="HCR Dotum"/>
      </a:majorFont>
      <a:minorFont>
        <a:latin typeface="HCR Dotum"/>
        <a:ea typeface="HCR Dotum"/>
        <a:cs typeface="HCR Dotum"/>
      </a:minorFont>
    </a:fontScheme>
    <a:fmtScheme name="Hancom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1290</ep:Words>
  <ep:PresentationFormat>On-screen Show (4:3)</ep:PresentationFormat>
  <ep:Paragraphs>288</ep:Paragraphs>
  <ep:Slides>37</ep:Slides>
  <ep:Notes>0</ep:Notes>
  <ep:TotalTime>0</ep:TotalTime>
  <ep:HiddenSlides>0</ep:HiddenSlides>
  <ep:MMClips>0</ep:MMClips>
  <ep:HeadingPairs>
    <vt:vector size="4" baseType="variant">
      <vt:variant>
        <vt:lpstr>Theme</vt:lpstr>
      </vt:variant>
      <vt:variant>
        <vt:i4>1</vt:i4>
      </vt:variant>
      <vt:variant>
        <vt:lpstr>Slide Title</vt:lpstr>
      </vt:variant>
      <vt:variant>
        <vt:i4>37</vt:i4>
      </vt:variant>
    </vt:vector>
  </ep:HeadingPairs>
  <ep:TitlesOfParts>
    <vt:vector size="38" baseType="lpstr">
      <vt:lpstr>Office Theme</vt:lpstr>
      <vt:lpstr>2014 IOOF Grand Lodge Training</vt:lpstr>
      <vt:lpstr>FACT:</vt:lpstr>
      <vt:lpstr>Slide 3</vt:lpstr>
      <vt:lpstr>Slide 4</vt:lpstr>
      <vt:lpstr>Great News!</vt:lpstr>
      <vt:lpstr>Why Are You Still Here?</vt:lpstr>
      <vt:lpstr>Why Are You Still Here?</vt:lpstr>
      <vt:lpstr>Define Your Organization</vt:lpstr>
      <vt:lpstr>Define Your Organization MISSION</vt:lpstr>
      <vt:lpstr>Define Your Organization VISION</vt:lpstr>
      <vt:lpstr>What is Our Culture</vt:lpstr>
      <vt:lpstr>What is Our Culture</vt:lpstr>
      <vt:lpstr>What is Our Culture</vt:lpstr>
      <vt:lpstr>What is Our Culture</vt:lpstr>
      <vt:lpstr>What is Our Culture</vt:lpstr>
      <vt:lpstr>Define Your Organization</vt:lpstr>
      <vt:lpstr>Define Your Organization</vt:lpstr>
      <vt:lpstr>Define Your Organization</vt:lpstr>
      <vt:lpstr>Apprenticeship</vt:lpstr>
      <vt:lpstr>Apprenticeship</vt:lpstr>
      <vt:lpstr>Apprenticeship</vt:lpstr>
      <vt:lpstr>Apprenticeship</vt:lpstr>
      <vt:lpstr>What is Change and what does it mean to Me</vt:lpstr>
      <vt:lpstr>What is Change and what does it mean to Me</vt:lpstr>
      <vt:lpstr>What is Change and what does it mean to Me</vt:lpstr>
      <vt:lpstr>What is Change and what does it mean to Me</vt:lpstr>
      <vt:lpstr>What is Change and what does it mean to Me</vt:lpstr>
      <vt:lpstr>What is Change and what does it mean to Me</vt:lpstr>
      <vt:lpstr>What is Change and what does it mean to Me</vt:lpstr>
      <vt:lpstr>What is Change and what does it mean to Me</vt:lpstr>
      <vt:lpstr>SWOT</vt:lpstr>
      <vt:lpstr>SWOT</vt:lpstr>
      <vt:lpstr>STRENGTHS</vt:lpstr>
      <vt:lpstr>Weakness</vt:lpstr>
      <vt:lpstr>Weakness</vt:lpstr>
      <vt:lpstr>Opportunities</vt:lpstr>
      <vt:lpstr>Threats</vt:lpstr>
    </vt:vector>
  </ep:TitlesOfParts>
  <ep:HyperlinkBase/>
  <ep:Application>Hancom Office Hanshow 2014</ep:Application>
  <ep:AppVersion>0900.0000.60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2014-04-09T00:49:57.000</dcterms:created>
  <dc:creator>Susan Kendryna</dc:creator>
  <cp:lastModifiedBy>gkendryna</cp:lastModifiedBy>
  <dcterms:modified xsi:type="dcterms:W3CDTF">2014-06-09T01:59:34.709</dcterms:modified>
  <cp:revision>93</cp:revision>
  <dc:title>2014 IOOF Grand Lodge Training</dc:title>
</cp:coreProperties>
</file>